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3" r:id="rId2"/>
    <p:sldMasterId id="2147483664" r:id="rId3"/>
  </p:sldMasterIdLst>
  <p:notesMasterIdLst>
    <p:notesMasterId r:id="rId43"/>
  </p:notesMasterIdLst>
  <p:sldIdLst>
    <p:sldId id="256" r:id="rId4"/>
    <p:sldId id="329" r:id="rId5"/>
    <p:sldId id="328" r:id="rId6"/>
    <p:sldId id="327" r:id="rId7"/>
    <p:sldId id="326" r:id="rId8"/>
    <p:sldId id="325" r:id="rId9"/>
    <p:sldId id="324" r:id="rId10"/>
    <p:sldId id="323" r:id="rId11"/>
    <p:sldId id="322" r:id="rId12"/>
    <p:sldId id="321" r:id="rId13"/>
    <p:sldId id="330" r:id="rId14"/>
    <p:sldId id="320" r:id="rId15"/>
    <p:sldId id="319" r:id="rId16"/>
    <p:sldId id="318" r:id="rId17"/>
    <p:sldId id="317" r:id="rId18"/>
    <p:sldId id="316" r:id="rId19"/>
    <p:sldId id="315" r:id="rId20"/>
    <p:sldId id="314" r:id="rId21"/>
    <p:sldId id="313" r:id="rId22"/>
    <p:sldId id="312" r:id="rId23"/>
    <p:sldId id="311" r:id="rId24"/>
    <p:sldId id="310" r:id="rId25"/>
    <p:sldId id="309" r:id="rId26"/>
    <p:sldId id="331" r:id="rId27"/>
    <p:sldId id="307" r:id="rId28"/>
    <p:sldId id="306" r:id="rId29"/>
    <p:sldId id="305" r:id="rId30"/>
    <p:sldId id="303" r:id="rId31"/>
    <p:sldId id="302" r:id="rId32"/>
    <p:sldId id="301" r:id="rId33"/>
    <p:sldId id="300" r:id="rId34"/>
    <p:sldId id="299" r:id="rId35"/>
    <p:sldId id="298" r:id="rId36"/>
    <p:sldId id="296" r:id="rId37"/>
    <p:sldId id="297" r:id="rId38"/>
    <p:sldId id="332" r:id="rId39"/>
    <p:sldId id="291" r:id="rId40"/>
    <p:sldId id="292" r:id="rId41"/>
    <p:sldId id="29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226" y="29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354A5-C744-4DC1-80DF-5DC1702B418E}"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425C9791-555A-4E7F-AB7B-851A3738B575}">
      <dgm:prSet/>
      <dgm:spPr/>
      <dgm:t>
        <a:bodyPr/>
        <a:lstStyle/>
        <a:p>
          <a:pPr>
            <a:lnSpc>
              <a:spcPct val="100000"/>
            </a:lnSpc>
          </a:pPr>
          <a:r>
            <a:rPr lang="en-US" b="1"/>
            <a:t>Definition:</a:t>
          </a:r>
          <a:r>
            <a:rPr lang="en-US"/>
            <a:t> A group of two or more interconnected computing devices that can exchange data.</a:t>
          </a:r>
        </a:p>
      </dgm:t>
    </dgm:pt>
    <dgm:pt modelId="{43B0662B-2A96-4938-9367-E8BB941F599D}" type="parTrans" cxnId="{39702EAA-3E86-4574-9E7B-4BEF8058B396}">
      <dgm:prSet/>
      <dgm:spPr/>
      <dgm:t>
        <a:bodyPr/>
        <a:lstStyle/>
        <a:p>
          <a:endParaRPr lang="en-US"/>
        </a:p>
      </dgm:t>
    </dgm:pt>
    <dgm:pt modelId="{0485C583-50E6-4389-BBE3-5552335B4700}" type="sibTrans" cxnId="{39702EAA-3E86-4574-9E7B-4BEF8058B396}">
      <dgm:prSet/>
      <dgm:spPr/>
      <dgm:t>
        <a:bodyPr/>
        <a:lstStyle/>
        <a:p>
          <a:endParaRPr lang="en-US"/>
        </a:p>
      </dgm:t>
    </dgm:pt>
    <dgm:pt modelId="{211B78DF-80BE-4BFD-9DD9-FA64E399A796}">
      <dgm:prSet/>
      <dgm:spPr/>
      <dgm:t>
        <a:bodyPr/>
        <a:lstStyle/>
        <a:p>
          <a:pPr>
            <a:lnSpc>
              <a:spcPct val="100000"/>
            </a:lnSpc>
          </a:pPr>
          <a:r>
            <a:rPr lang="en-US" b="1"/>
            <a:t>Why do we need them?</a:t>
          </a:r>
          <a:endParaRPr lang="en-US"/>
        </a:p>
      </dgm:t>
    </dgm:pt>
    <dgm:pt modelId="{01F10DD2-974E-4CBA-AD43-05A0B5573AB5}" type="parTrans" cxnId="{6258DD7B-4285-40F7-AC77-DB2DFA8A61B7}">
      <dgm:prSet/>
      <dgm:spPr/>
      <dgm:t>
        <a:bodyPr/>
        <a:lstStyle/>
        <a:p>
          <a:endParaRPr lang="en-US"/>
        </a:p>
      </dgm:t>
    </dgm:pt>
    <dgm:pt modelId="{2C592891-D08E-4E8C-8980-DF03050CBB70}" type="sibTrans" cxnId="{6258DD7B-4285-40F7-AC77-DB2DFA8A61B7}">
      <dgm:prSet/>
      <dgm:spPr/>
      <dgm:t>
        <a:bodyPr/>
        <a:lstStyle/>
        <a:p>
          <a:endParaRPr lang="en-US"/>
        </a:p>
      </dgm:t>
    </dgm:pt>
    <dgm:pt modelId="{A6E17456-21E5-4357-A2E2-7B12A58927B6}">
      <dgm:prSet/>
      <dgm:spPr/>
      <dgm:t>
        <a:bodyPr/>
        <a:lstStyle/>
        <a:p>
          <a:pPr>
            <a:lnSpc>
              <a:spcPct val="100000"/>
            </a:lnSpc>
          </a:pPr>
          <a:r>
            <a:rPr lang="en-US"/>
            <a:t>Resource Sharing (printers, files, applications)</a:t>
          </a:r>
        </a:p>
      </dgm:t>
    </dgm:pt>
    <dgm:pt modelId="{A3D605C4-91B7-4B29-9D00-F1A971790643}" type="parTrans" cxnId="{EEAE0831-2D05-4336-BB5E-658AB7FF1978}">
      <dgm:prSet/>
      <dgm:spPr/>
      <dgm:t>
        <a:bodyPr/>
        <a:lstStyle/>
        <a:p>
          <a:endParaRPr lang="en-US"/>
        </a:p>
      </dgm:t>
    </dgm:pt>
    <dgm:pt modelId="{58A9BFAD-4D72-40AE-A362-05EE46CD5089}" type="sibTrans" cxnId="{EEAE0831-2D05-4336-BB5E-658AB7FF1978}">
      <dgm:prSet/>
      <dgm:spPr/>
      <dgm:t>
        <a:bodyPr/>
        <a:lstStyle/>
        <a:p>
          <a:endParaRPr lang="en-US"/>
        </a:p>
      </dgm:t>
    </dgm:pt>
    <dgm:pt modelId="{84E52685-E5C5-412F-A7BB-1AF874F45C53}">
      <dgm:prSet/>
      <dgm:spPr/>
      <dgm:t>
        <a:bodyPr/>
        <a:lstStyle/>
        <a:p>
          <a:pPr>
            <a:lnSpc>
              <a:spcPct val="100000"/>
            </a:lnSpc>
          </a:pPr>
          <a:r>
            <a:rPr lang="en-US"/>
            <a:t>Information Sharing (databases, web access)</a:t>
          </a:r>
        </a:p>
      </dgm:t>
    </dgm:pt>
    <dgm:pt modelId="{D80A127D-AD4C-4957-94C9-D6C22C2AAC2D}" type="parTrans" cxnId="{39D65F6F-0ADC-400C-8ECE-2868DFC2C95C}">
      <dgm:prSet/>
      <dgm:spPr/>
      <dgm:t>
        <a:bodyPr/>
        <a:lstStyle/>
        <a:p>
          <a:endParaRPr lang="en-US"/>
        </a:p>
      </dgm:t>
    </dgm:pt>
    <dgm:pt modelId="{BCC469C6-859D-4F4D-B6CD-C5C403D70649}" type="sibTrans" cxnId="{39D65F6F-0ADC-400C-8ECE-2868DFC2C95C}">
      <dgm:prSet/>
      <dgm:spPr/>
      <dgm:t>
        <a:bodyPr/>
        <a:lstStyle/>
        <a:p>
          <a:endParaRPr lang="en-US"/>
        </a:p>
      </dgm:t>
    </dgm:pt>
    <dgm:pt modelId="{61229EC1-FAD2-46A2-8389-C6ABBB5F54E8}">
      <dgm:prSet/>
      <dgm:spPr/>
      <dgm:t>
        <a:bodyPr/>
        <a:lstStyle/>
        <a:p>
          <a:pPr>
            <a:lnSpc>
              <a:spcPct val="100000"/>
            </a:lnSpc>
          </a:pPr>
          <a:r>
            <a:rPr lang="en-US"/>
            <a:t>Communication and Collaboration (email, VoIP, video conferencing)</a:t>
          </a:r>
        </a:p>
      </dgm:t>
    </dgm:pt>
    <dgm:pt modelId="{DFC6EEFE-7503-4EB4-B1C3-021AD0A44E12}" type="parTrans" cxnId="{4D8C6306-5638-482D-B0D0-B63013E7BFDD}">
      <dgm:prSet/>
      <dgm:spPr/>
      <dgm:t>
        <a:bodyPr/>
        <a:lstStyle/>
        <a:p>
          <a:endParaRPr lang="en-US"/>
        </a:p>
      </dgm:t>
    </dgm:pt>
    <dgm:pt modelId="{3629DC90-15D1-4CB1-876B-3FB18FFD79A7}" type="sibTrans" cxnId="{4D8C6306-5638-482D-B0D0-B63013E7BFDD}">
      <dgm:prSet/>
      <dgm:spPr/>
      <dgm:t>
        <a:bodyPr/>
        <a:lstStyle/>
        <a:p>
          <a:endParaRPr lang="en-US"/>
        </a:p>
      </dgm:t>
    </dgm:pt>
    <dgm:pt modelId="{09A23912-BE2D-465A-AA6E-2ED935EC29C6}" type="pres">
      <dgm:prSet presAssocID="{F2C354A5-C744-4DC1-80DF-5DC1702B418E}" presName="root" presStyleCnt="0">
        <dgm:presLayoutVars>
          <dgm:dir/>
          <dgm:resizeHandles val="exact"/>
        </dgm:presLayoutVars>
      </dgm:prSet>
      <dgm:spPr/>
    </dgm:pt>
    <dgm:pt modelId="{8DC3C86D-DC90-44C5-9B76-698E77AF2567}" type="pres">
      <dgm:prSet presAssocID="{425C9791-555A-4E7F-AB7B-851A3738B575}" presName="compNode" presStyleCnt="0"/>
      <dgm:spPr/>
    </dgm:pt>
    <dgm:pt modelId="{F9E42DF2-8526-471F-8BEA-E22571A438F2}" type="pres">
      <dgm:prSet presAssocID="{425C9791-555A-4E7F-AB7B-851A3738B575}" presName="bgRect" presStyleLbl="bgShp" presStyleIdx="0" presStyleCnt="5"/>
      <dgm:spPr/>
    </dgm:pt>
    <dgm:pt modelId="{98FF9146-1917-46E2-BA5C-ABD716B2FF97}" type="pres">
      <dgm:prSet presAssocID="{425C9791-555A-4E7F-AB7B-851A3738B57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7BC98949-E008-4815-919F-B32C8102D3C8}" type="pres">
      <dgm:prSet presAssocID="{425C9791-555A-4E7F-AB7B-851A3738B575}" presName="spaceRect" presStyleCnt="0"/>
      <dgm:spPr/>
    </dgm:pt>
    <dgm:pt modelId="{F394262E-77CC-4D5F-BEC7-F3FCE58CDB7E}" type="pres">
      <dgm:prSet presAssocID="{425C9791-555A-4E7F-AB7B-851A3738B575}" presName="parTx" presStyleLbl="revTx" presStyleIdx="0" presStyleCnt="5">
        <dgm:presLayoutVars>
          <dgm:chMax val="0"/>
          <dgm:chPref val="0"/>
        </dgm:presLayoutVars>
      </dgm:prSet>
      <dgm:spPr/>
    </dgm:pt>
    <dgm:pt modelId="{93A0D66D-99BD-472B-A83F-6E8B307BCD4A}" type="pres">
      <dgm:prSet presAssocID="{0485C583-50E6-4389-BBE3-5552335B4700}" presName="sibTrans" presStyleCnt="0"/>
      <dgm:spPr/>
    </dgm:pt>
    <dgm:pt modelId="{65CD790D-1AB9-4DF0-B5CD-D00CABA363CA}" type="pres">
      <dgm:prSet presAssocID="{211B78DF-80BE-4BFD-9DD9-FA64E399A796}" presName="compNode" presStyleCnt="0"/>
      <dgm:spPr/>
    </dgm:pt>
    <dgm:pt modelId="{625F9C06-3C3D-473B-B1DA-BD69A0050352}" type="pres">
      <dgm:prSet presAssocID="{211B78DF-80BE-4BFD-9DD9-FA64E399A796}" presName="bgRect" presStyleLbl="bgShp" presStyleIdx="1" presStyleCnt="5"/>
      <dgm:spPr/>
    </dgm:pt>
    <dgm:pt modelId="{82F7B564-2DB4-42F0-BE99-4FE898DB54B4}" type="pres">
      <dgm:prSet presAssocID="{211B78DF-80BE-4BFD-9DD9-FA64E399A7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399FBFCC-8F59-4B3F-8B9D-7178876C2215}" type="pres">
      <dgm:prSet presAssocID="{211B78DF-80BE-4BFD-9DD9-FA64E399A796}" presName="spaceRect" presStyleCnt="0"/>
      <dgm:spPr/>
    </dgm:pt>
    <dgm:pt modelId="{FDA9D0FB-D0F4-4098-85E0-CE73F232A9F6}" type="pres">
      <dgm:prSet presAssocID="{211B78DF-80BE-4BFD-9DD9-FA64E399A796}" presName="parTx" presStyleLbl="revTx" presStyleIdx="1" presStyleCnt="5">
        <dgm:presLayoutVars>
          <dgm:chMax val="0"/>
          <dgm:chPref val="0"/>
        </dgm:presLayoutVars>
      </dgm:prSet>
      <dgm:spPr/>
    </dgm:pt>
    <dgm:pt modelId="{FA02FCBD-78A3-4298-BBF7-6D4A9FF5ED5F}" type="pres">
      <dgm:prSet presAssocID="{2C592891-D08E-4E8C-8980-DF03050CBB70}" presName="sibTrans" presStyleCnt="0"/>
      <dgm:spPr/>
    </dgm:pt>
    <dgm:pt modelId="{1C345745-B799-4E58-A596-C59B4F2CA60F}" type="pres">
      <dgm:prSet presAssocID="{A6E17456-21E5-4357-A2E2-7B12A58927B6}" presName="compNode" presStyleCnt="0"/>
      <dgm:spPr/>
    </dgm:pt>
    <dgm:pt modelId="{DF2ED5BD-B28C-4568-AD76-36A22D70A9B5}" type="pres">
      <dgm:prSet presAssocID="{A6E17456-21E5-4357-A2E2-7B12A58927B6}" presName="bgRect" presStyleLbl="bgShp" presStyleIdx="2" presStyleCnt="5"/>
      <dgm:spPr/>
    </dgm:pt>
    <dgm:pt modelId="{CA8D6C87-4B69-44B2-B766-7CC0F85C8AB1}" type="pres">
      <dgm:prSet presAssocID="{A6E17456-21E5-4357-A2E2-7B12A58927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x"/>
        </a:ext>
      </dgm:extLst>
    </dgm:pt>
    <dgm:pt modelId="{9BD6305B-BD11-4E16-94C4-0F3D3A2F16B3}" type="pres">
      <dgm:prSet presAssocID="{A6E17456-21E5-4357-A2E2-7B12A58927B6}" presName="spaceRect" presStyleCnt="0"/>
      <dgm:spPr/>
    </dgm:pt>
    <dgm:pt modelId="{FE7009D5-248E-4C77-A41B-7BB4D18579D9}" type="pres">
      <dgm:prSet presAssocID="{A6E17456-21E5-4357-A2E2-7B12A58927B6}" presName="parTx" presStyleLbl="revTx" presStyleIdx="2" presStyleCnt="5">
        <dgm:presLayoutVars>
          <dgm:chMax val="0"/>
          <dgm:chPref val="0"/>
        </dgm:presLayoutVars>
      </dgm:prSet>
      <dgm:spPr/>
    </dgm:pt>
    <dgm:pt modelId="{55499905-5183-4FDB-946D-D106CF463490}" type="pres">
      <dgm:prSet presAssocID="{58A9BFAD-4D72-40AE-A362-05EE46CD5089}" presName="sibTrans" presStyleCnt="0"/>
      <dgm:spPr/>
    </dgm:pt>
    <dgm:pt modelId="{F3345085-0443-4AF2-B35D-BE6344ADF724}" type="pres">
      <dgm:prSet presAssocID="{84E52685-E5C5-412F-A7BB-1AF874F45C53}" presName="compNode" presStyleCnt="0"/>
      <dgm:spPr/>
    </dgm:pt>
    <dgm:pt modelId="{A2C8D87A-5E15-4B7A-A639-442AB2EC7651}" type="pres">
      <dgm:prSet presAssocID="{84E52685-E5C5-412F-A7BB-1AF874F45C53}" presName="bgRect" presStyleLbl="bgShp" presStyleIdx="3" presStyleCnt="5"/>
      <dgm:spPr/>
    </dgm:pt>
    <dgm:pt modelId="{29004A6D-AC13-45C8-8BEA-5CF24990ADBE}" type="pres">
      <dgm:prSet presAssocID="{84E52685-E5C5-412F-A7BB-1AF874F45C5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50040DD-8E2C-4730-A4F0-2F57C8445C5D}" type="pres">
      <dgm:prSet presAssocID="{84E52685-E5C5-412F-A7BB-1AF874F45C53}" presName="spaceRect" presStyleCnt="0"/>
      <dgm:spPr/>
    </dgm:pt>
    <dgm:pt modelId="{45876C68-343E-4C15-9435-1227B61D789B}" type="pres">
      <dgm:prSet presAssocID="{84E52685-E5C5-412F-A7BB-1AF874F45C53}" presName="parTx" presStyleLbl="revTx" presStyleIdx="3" presStyleCnt="5">
        <dgm:presLayoutVars>
          <dgm:chMax val="0"/>
          <dgm:chPref val="0"/>
        </dgm:presLayoutVars>
      </dgm:prSet>
      <dgm:spPr/>
    </dgm:pt>
    <dgm:pt modelId="{A659B8C4-44A4-4932-85DC-728F20C5CA59}" type="pres">
      <dgm:prSet presAssocID="{BCC469C6-859D-4F4D-B6CD-C5C403D70649}" presName="sibTrans" presStyleCnt="0"/>
      <dgm:spPr/>
    </dgm:pt>
    <dgm:pt modelId="{D784D0CE-45D6-4B87-94F4-B109C311979E}" type="pres">
      <dgm:prSet presAssocID="{61229EC1-FAD2-46A2-8389-C6ABBB5F54E8}" presName="compNode" presStyleCnt="0"/>
      <dgm:spPr/>
    </dgm:pt>
    <dgm:pt modelId="{EC443CA1-BFE8-4720-88BE-8EBF15464D94}" type="pres">
      <dgm:prSet presAssocID="{61229EC1-FAD2-46A2-8389-C6ABBB5F54E8}" presName="bgRect" presStyleLbl="bgShp" presStyleIdx="4" presStyleCnt="5"/>
      <dgm:spPr/>
    </dgm:pt>
    <dgm:pt modelId="{578DE622-4577-456F-B3E9-03886BAC2634}" type="pres">
      <dgm:prSet presAssocID="{61229EC1-FAD2-46A2-8389-C6ABBB5F54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l center"/>
        </a:ext>
      </dgm:extLst>
    </dgm:pt>
    <dgm:pt modelId="{E0B3800E-890C-4879-BEED-B58AB818AE57}" type="pres">
      <dgm:prSet presAssocID="{61229EC1-FAD2-46A2-8389-C6ABBB5F54E8}" presName="spaceRect" presStyleCnt="0"/>
      <dgm:spPr/>
    </dgm:pt>
    <dgm:pt modelId="{52924D4F-704B-4C24-BA6E-D9BC41A38FB2}" type="pres">
      <dgm:prSet presAssocID="{61229EC1-FAD2-46A2-8389-C6ABBB5F54E8}" presName="parTx" presStyleLbl="revTx" presStyleIdx="4" presStyleCnt="5">
        <dgm:presLayoutVars>
          <dgm:chMax val="0"/>
          <dgm:chPref val="0"/>
        </dgm:presLayoutVars>
      </dgm:prSet>
      <dgm:spPr/>
    </dgm:pt>
  </dgm:ptLst>
  <dgm:cxnLst>
    <dgm:cxn modelId="{4D8C6306-5638-482D-B0D0-B63013E7BFDD}" srcId="{F2C354A5-C744-4DC1-80DF-5DC1702B418E}" destId="{61229EC1-FAD2-46A2-8389-C6ABBB5F54E8}" srcOrd="4" destOrd="0" parTransId="{DFC6EEFE-7503-4EB4-B1C3-021AD0A44E12}" sibTransId="{3629DC90-15D1-4CB1-876B-3FB18FFD79A7}"/>
    <dgm:cxn modelId="{844F6E1B-07F8-4F8B-B417-06FAC4B030D5}" type="presOf" srcId="{F2C354A5-C744-4DC1-80DF-5DC1702B418E}" destId="{09A23912-BE2D-465A-AA6E-2ED935EC29C6}" srcOrd="0" destOrd="0" presId="urn:microsoft.com/office/officeart/2018/2/layout/IconVerticalSolidList"/>
    <dgm:cxn modelId="{EEAE0831-2D05-4336-BB5E-658AB7FF1978}" srcId="{F2C354A5-C744-4DC1-80DF-5DC1702B418E}" destId="{A6E17456-21E5-4357-A2E2-7B12A58927B6}" srcOrd="2" destOrd="0" parTransId="{A3D605C4-91B7-4B29-9D00-F1A971790643}" sibTransId="{58A9BFAD-4D72-40AE-A362-05EE46CD5089}"/>
    <dgm:cxn modelId="{B5832639-D89B-4A53-AB27-C9A68DB89A04}" type="presOf" srcId="{425C9791-555A-4E7F-AB7B-851A3738B575}" destId="{F394262E-77CC-4D5F-BEC7-F3FCE58CDB7E}" srcOrd="0" destOrd="0" presId="urn:microsoft.com/office/officeart/2018/2/layout/IconVerticalSolidList"/>
    <dgm:cxn modelId="{09BBE961-FB53-41B8-A3D4-7C40112D7528}" type="presOf" srcId="{A6E17456-21E5-4357-A2E2-7B12A58927B6}" destId="{FE7009D5-248E-4C77-A41B-7BB4D18579D9}" srcOrd="0" destOrd="0" presId="urn:microsoft.com/office/officeart/2018/2/layout/IconVerticalSolidList"/>
    <dgm:cxn modelId="{7483C044-A742-4B10-AC41-6D5F67C55F41}" type="presOf" srcId="{61229EC1-FAD2-46A2-8389-C6ABBB5F54E8}" destId="{52924D4F-704B-4C24-BA6E-D9BC41A38FB2}" srcOrd="0" destOrd="0" presId="urn:microsoft.com/office/officeart/2018/2/layout/IconVerticalSolidList"/>
    <dgm:cxn modelId="{E8C4F364-42E5-4946-A08A-922C14A5B6BD}" type="presOf" srcId="{211B78DF-80BE-4BFD-9DD9-FA64E399A796}" destId="{FDA9D0FB-D0F4-4098-85E0-CE73F232A9F6}" srcOrd="0" destOrd="0" presId="urn:microsoft.com/office/officeart/2018/2/layout/IconVerticalSolidList"/>
    <dgm:cxn modelId="{C056B747-2D16-4AA5-8C5E-88C84A50185E}" type="presOf" srcId="{84E52685-E5C5-412F-A7BB-1AF874F45C53}" destId="{45876C68-343E-4C15-9435-1227B61D789B}" srcOrd="0" destOrd="0" presId="urn:microsoft.com/office/officeart/2018/2/layout/IconVerticalSolidList"/>
    <dgm:cxn modelId="{39D65F6F-0ADC-400C-8ECE-2868DFC2C95C}" srcId="{F2C354A5-C744-4DC1-80DF-5DC1702B418E}" destId="{84E52685-E5C5-412F-A7BB-1AF874F45C53}" srcOrd="3" destOrd="0" parTransId="{D80A127D-AD4C-4957-94C9-D6C22C2AAC2D}" sibTransId="{BCC469C6-859D-4F4D-B6CD-C5C403D70649}"/>
    <dgm:cxn modelId="{6258DD7B-4285-40F7-AC77-DB2DFA8A61B7}" srcId="{F2C354A5-C744-4DC1-80DF-5DC1702B418E}" destId="{211B78DF-80BE-4BFD-9DD9-FA64E399A796}" srcOrd="1" destOrd="0" parTransId="{01F10DD2-974E-4CBA-AD43-05A0B5573AB5}" sibTransId="{2C592891-D08E-4E8C-8980-DF03050CBB70}"/>
    <dgm:cxn modelId="{39702EAA-3E86-4574-9E7B-4BEF8058B396}" srcId="{F2C354A5-C744-4DC1-80DF-5DC1702B418E}" destId="{425C9791-555A-4E7F-AB7B-851A3738B575}" srcOrd="0" destOrd="0" parTransId="{43B0662B-2A96-4938-9367-E8BB941F599D}" sibTransId="{0485C583-50E6-4389-BBE3-5552335B4700}"/>
    <dgm:cxn modelId="{6A453AED-A4F5-465E-946B-BB001338F36D}" type="presParOf" srcId="{09A23912-BE2D-465A-AA6E-2ED935EC29C6}" destId="{8DC3C86D-DC90-44C5-9B76-698E77AF2567}" srcOrd="0" destOrd="0" presId="urn:microsoft.com/office/officeart/2018/2/layout/IconVerticalSolidList"/>
    <dgm:cxn modelId="{FCF5D525-D172-477B-85B3-D77EA2F0CE97}" type="presParOf" srcId="{8DC3C86D-DC90-44C5-9B76-698E77AF2567}" destId="{F9E42DF2-8526-471F-8BEA-E22571A438F2}" srcOrd="0" destOrd="0" presId="urn:microsoft.com/office/officeart/2018/2/layout/IconVerticalSolidList"/>
    <dgm:cxn modelId="{5FA02658-A220-4B41-B231-A8FA4E77B125}" type="presParOf" srcId="{8DC3C86D-DC90-44C5-9B76-698E77AF2567}" destId="{98FF9146-1917-46E2-BA5C-ABD716B2FF97}" srcOrd="1" destOrd="0" presId="urn:microsoft.com/office/officeart/2018/2/layout/IconVerticalSolidList"/>
    <dgm:cxn modelId="{673F4A92-2771-4380-BBD5-924E45B2CE16}" type="presParOf" srcId="{8DC3C86D-DC90-44C5-9B76-698E77AF2567}" destId="{7BC98949-E008-4815-919F-B32C8102D3C8}" srcOrd="2" destOrd="0" presId="urn:microsoft.com/office/officeart/2018/2/layout/IconVerticalSolidList"/>
    <dgm:cxn modelId="{CFBF9E5C-98EA-4359-8FFE-F85100012C5C}" type="presParOf" srcId="{8DC3C86D-DC90-44C5-9B76-698E77AF2567}" destId="{F394262E-77CC-4D5F-BEC7-F3FCE58CDB7E}" srcOrd="3" destOrd="0" presId="urn:microsoft.com/office/officeart/2018/2/layout/IconVerticalSolidList"/>
    <dgm:cxn modelId="{9F3364E7-FD58-4E32-BE23-73537D94CF9A}" type="presParOf" srcId="{09A23912-BE2D-465A-AA6E-2ED935EC29C6}" destId="{93A0D66D-99BD-472B-A83F-6E8B307BCD4A}" srcOrd="1" destOrd="0" presId="urn:microsoft.com/office/officeart/2018/2/layout/IconVerticalSolidList"/>
    <dgm:cxn modelId="{3D11CB61-E5A8-42B5-8052-A87DD1D87753}" type="presParOf" srcId="{09A23912-BE2D-465A-AA6E-2ED935EC29C6}" destId="{65CD790D-1AB9-4DF0-B5CD-D00CABA363CA}" srcOrd="2" destOrd="0" presId="urn:microsoft.com/office/officeart/2018/2/layout/IconVerticalSolidList"/>
    <dgm:cxn modelId="{8B13773E-3F5D-4A72-A9C3-2A9448A3F045}" type="presParOf" srcId="{65CD790D-1AB9-4DF0-B5CD-D00CABA363CA}" destId="{625F9C06-3C3D-473B-B1DA-BD69A0050352}" srcOrd="0" destOrd="0" presId="urn:microsoft.com/office/officeart/2018/2/layout/IconVerticalSolidList"/>
    <dgm:cxn modelId="{0AB52681-CD07-47DF-BAB1-E309B1B1F26F}" type="presParOf" srcId="{65CD790D-1AB9-4DF0-B5CD-D00CABA363CA}" destId="{82F7B564-2DB4-42F0-BE99-4FE898DB54B4}" srcOrd="1" destOrd="0" presId="urn:microsoft.com/office/officeart/2018/2/layout/IconVerticalSolidList"/>
    <dgm:cxn modelId="{080F7428-E434-4EF2-BD93-8025626DE7B0}" type="presParOf" srcId="{65CD790D-1AB9-4DF0-B5CD-D00CABA363CA}" destId="{399FBFCC-8F59-4B3F-8B9D-7178876C2215}" srcOrd="2" destOrd="0" presId="urn:microsoft.com/office/officeart/2018/2/layout/IconVerticalSolidList"/>
    <dgm:cxn modelId="{9532AAF4-90C6-415B-B2EA-C97346E8BF9A}" type="presParOf" srcId="{65CD790D-1AB9-4DF0-B5CD-D00CABA363CA}" destId="{FDA9D0FB-D0F4-4098-85E0-CE73F232A9F6}" srcOrd="3" destOrd="0" presId="urn:microsoft.com/office/officeart/2018/2/layout/IconVerticalSolidList"/>
    <dgm:cxn modelId="{C50D6BC0-94EA-4954-9EF6-43027CAB54E9}" type="presParOf" srcId="{09A23912-BE2D-465A-AA6E-2ED935EC29C6}" destId="{FA02FCBD-78A3-4298-BBF7-6D4A9FF5ED5F}" srcOrd="3" destOrd="0" presId="urn:microsoft.com/office/officeart/2018/2/layout/IconVerticalSolidList"/>
    <dgm:cxn modelId="{446D5132-9BCD-496E-80A3-6E6565BB8B10}" type="presParOf" srcId="{09A23912-BE2D-465A-AA6E-2ED935EC29C6}" destId="{1C345745-B799-4E58-A596-C59B4F2CA60F}" srcOrd="4" destOrd="0" presId="urn:microsoft.com/office/officeart/2018/2/layout/IconVerticalSolidList"/>
    <dgm:cxn modelId="{D393A93E-F6FE-44C6-BAE9-EFD3A5A995A3}" type="presParOf" srcId="{1C345745-B799-4E58-A596-C59B4F2CA60F}" destId="{DF2ED5BD-B28C-4568-AD76-36A22D70A9B5}" srcOrd="0" destOrd="0" presId="urn:microsoft.com/office/officeart/2018/2/layout/IconVerticalSolidList"/>
    <dgm:cxn modelId="{935C60E3-9CE9-4B9B-897E-26370F1ED324}" type="presParOf" srcId="{1C345745-B799-4E58-A596-C59B4F2CA60F}" destId="{CA8D6C87-4B69-44B2-B766-7CC0F85C8AB1}" srcOrd="1" destOrd="0" presId="urn:microsoft.com/office/officeart/2018/2/layout/IconVerticalSolidList"/>
    <dgm:cxn modelId="{0E309B06-70F3-4FF0-A44B-1484611C5103}" type="presParOf" srcId="{1C345745-B799-4E58-A596-C59B4F2CA60F}" destId="{9BD6305B-BD11-4E16-94C4-0F3D3A2F16B3}" srcOrd="2" destOrd="0" presId="urn:microsoft.com/office/officeart/2018/2/layout/IconVerticalSolidList"/>
    <dgm:cxn modelId="{B15C350C-3C6F-43D6-8FB0-1064AB1BF2E7}" type="presParOf" srcId="{1C345745-B799-4E58-A596-C59B4F2CA60F}" destId="{FE7009D5-248E-4C77-A41B-7BB4D18579D9}" srcOrd="3" destOrd="0" presId="urn:microsoft.com/office/officeart/2018/2/layout/IconVerticalSolidList"/>
    <dgm:cxn modelId="{86B06D42-0DAA-4608-8DB0-4A011C996477}" type="presParOf" srcId="{09A23912-BE2D-465A-AA6E-2ED935EC29C6}" destId="{55499905-5183-4FDB-946D-D106CF463490}" srcOrd="5" destOrd="0" presId="urn:microsoft.com/office/officeart/2018/2/layout/IconVerticalSolidList"/>
    <dgm:cxn modelId="{C83E7722-562F-443F-88F2-F53CEC4D0ECC}" type="presParOf" srcId="{09A23912-BE2D-465A-AA6E-2ED935EC29C6}" destId="{F3345085-0443-4AF2-B35D-BE6344ADF724}" srcOrd="6" destOrd="0" presId="urn:microsoft.com/office/officeart/2018/2/layout/IconVerticalSolidList"/>
    <dgm:cxn modelId="{6247BD1C-BB6E-44FF-84EE-778EE23D8BF2}" type="presParOf" srcId="{F3345085-0443-4AF2-B35D-BE6344ADF724}" destId="{A2C8D87A-5E15-4B7A-A639-442AB2EC7651}" srcOrd="0" destOrd="0" presId="urn:microsoft.com/office/officeart/2018/2/layout/IconVerticalSolidList"/>
    <dgm:cxn modelId="{FD6E897E-0403-47E8-8E29-0395024EF74E}" type="presParOf" srcId="{F3345085-0443-4AF2-B35D-BE6344ADF724}" destId="{29004A6D-AC13-45C8-8BEA-5CF24990ADBE}" srcOrd="1" destOrd="0" presId="urn:microsoft.com/office/officeart/2018/2/layout/IconVerticalSolidList"/>
    <dgm:cxn modelId="{369A93F5-99FA-43B2-8914-18F613FE42BC}" type="presParOf" srcId="{F3345085-0443-4AF2-B35D-BE6344ADF724}" destId="{A50040DD-8E2C-4730-A4F0-2F57C8445C5D}" srcOrd="2" destOrd="0" presId="urn:microsoft.com/office/officeart/2018/2/layout/IconVerticalSolidList"/>
    <dgm:cxn modelId="{D3EBE0E5-AC57-418C-9F3E-3C56B4B8822F}" type="presParOf" srcId="{F3345085-0443-4AF2-B35D-BE6344ADF724}" destId="{45876C68-343E-4C15-9435-1227B61D789B}" srcOrd="3" destOrd="0" presId="urn:microsoft.com/office/officeart/2018/2/layout/IconVerticalSolidList"/>
    <dgm:cxn modelId="{4D0CBB6E-F0F2-4339-9514-D41C0B7E778B}" type="presParOf" srcId="{09A23912-BE2D-465A-AA6E-2ED935EC29C6}" destId="{A659B8C4-44A4-4932-85DC-728F20C5CA59}" srcOrd="7" destOrd="0" presId="urn:microsoft.com/office/officeart/2018/2/layout/IconVerticalSolidList"/>
    <dgm:cxn modelId="{D025C82D-920E-4262-B0EB-CBCD408FB022}" type="presParOf" srcId="{09A23912-BE2D-465A-AA6E-2ED935EC29C6}" destId="{D784D0CE-45D6-4B87-94F4-B109C311979E}" srcOrd="8" destOrd="0" presId="urn:microsoft.com/office/officeart/2018/2/layout/IconVerticalSolidList"/>
    <dgm:cxn modelId="{4C37EE81-4118-4757-9815-C86F3DE346C1}" type="presParOf" srcId="{D784D0CE-45D6-4B87-94F4-B109C311979E}" destId="{EC443CA1-BFE8-4720-88BE-8EBF15464D94}" srcOrd="0" destOrd="0" presId="urn:microsoft.com/office/officeart/2018/2/layout/IconVerticalSolidList"/>
    <dgm:cxn modelId="{7F62B5B5-B2E6-4055-B7FA-CD6415717A12}" type="presParOf" srcId="{D784D0CE-45D6-4B87-94F4-B109C311979E}" destId="{578DE622-4577-456F-B3E9-03886BAC2634}" srcOrd="1" destOrd="0" presId="urn:microsoft.com/office/officeart/2018/2/layout/IconVerticalSolidList"/>
    <dgm:cxn modelId="{356337AA-247D-4A50-B11C-6BB393F43EEB}" type="presParOf" srcId="{D784D0CE-45D6-4B87-94F4-B109C311979E}" destId="{E0B3800E-890C-4879-BEED-B58AB818AE57}" srcOrd="2" destOrd="0" presId="urn:microsoft.com/office/officeart/2018/2/layout/IconVerticalSolidList"/>
    <dgm:cxn modelId="{7FE08831-48EC-41AF-9D38-4FADE3FC4899}" type="presParOf" srcId="{D784D0CE-45D6-4B87-94F4-B109C311979E}" destId="{52924D4F-704B-4C24-BA6E-D9BC41A38F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42DF2-8526-471F-8BEA-E22571A438F2}">
      <dsp:nvSpPr>
        <dsp:cNvPr id="0" name=""/>
        <dsp:cNvSpPr/>
      </dsp:nvSpPr>
      <dsp:spPr>
        <a:xfrm>
          <a:off x="0" y="2678"/>
          <a:ext cx="5096352" cy="5706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F9146-1917-46E2-BA5C-ABD716B2FF97}">
      <dsp:nvSpPr>
        <dsp:cNvPr id="0" name=""/>
        <dsp:cNvSpPr/>
      </dsp:nvSpPr>
      <dsp:spPr>
        <a:xfrm>
          <a:off x="172608" y="131065"/>
          <a:ext cx="313833" cy="3138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94262E-77CC-4D5F-BEC7-F3FCE58CDB7E}">
      <dsp:nvSpPr>
        <dsp:cNvPr id="0" name=""/>
        <dsp:cNvSpPr/>
      </dsp:nvSpPr>
      <dsp:spPr>
        <a:xfrm>
          <a:off x="659051" y="2678"/>
          <a:ext cx="4437300" cy="57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9" tIns="60389" rIns="60389" bIns="60389" numCol="1" spcCol="1270" anchor="ctr" anchorCtr="0">
          <a:noAutofit/>
        </a:bodyPr>
        <a:lstStyle/>
        <a:p>
          <a:pPr marL="0" lvl="0" indent="0" algn="l" defTabSz="666750">
            <a:lnSpc>
              <a:spcPct val="100000"/>
            </a:lnSpc>
            <a:spcBef>
              <a:spcPct val="0"/>
            </a:spcBef>
            <a:spcAft>
              <a:spcPct val="35000"/>
            </a:spcAft>
            <a:buNone/>
          </a:pPr>
          <a:r>
            <a:rPr lang="en-US" sz="1500" b="1" kern="1200"/>
            <a:t>Definition:</a:t>
          </a:r>
          <a:r>
            <a:rPr lang="en-US" sz="1500" kern="1200"/>
            <a:t> A group of two or more interconnected computing devices that can exchange data.</a:t>
          </a:r>
        </a:p>
      </dsp:txBody>
      <dsp:txXfrm>
        <a:off x="659051" y="2678"/>
        <a:ext cx="4437300" cy="570607"/>
      </dsp:txXfrm>
    </dsp:sp>
    <dsp:sp modelId="{625F9C06-3C3D-473B-B1DA-BD69A0050352}">
      <dsp:nvSpPr>
        <dsp:cNvPr id="0" name=""/>
        <dsp:cNvSpPr/>
      </dsp:nvSpPr>
      <dsp:spPr>
        <a:xfrm>
          <a:off x="0" y="715937"/>
          <a:ext cx="5096352" cy="5706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7B564-2DB4-42F0-BE99-4FE898DB54B4}">
      <dsp:nvSpPr>
        <dsp:cNvPr id="0" name=""/>
        <dsp:cNvSpPr/>
      </dsp:nvSpPr>
      <dsp:spPr>
        <a:xfrm>
          <a:off x="172608" y="844324"/>
          <a:ext cx="313833" cy="3138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A9D0FB-D0F4-4098-85E0-CE73F232A9F6}">
      <dsp:nvSpPr>
        <dsp:cNvPr id="0" name=""/>
        <dsp:cNvSpPr/>
      </dsp:nvSpPr>
      <dsp:spPr>
        <a:xfrm>
          <a:off x="659051" y="715937"/>
          <a:ext cx="4437300" cy="57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9" tIns="60389" rIns="60389" bIns="60389" numCol="1" spcCol="1270" anchor="ctr" anchorCtr="0">
          <a:noAutofit/>
        </a:bodyPr>
        <a:lstStyle/>
        <a:p>
          <a:pPr marL="0" lvl="0" indent="0" algn="l" defTabSz="666750">
            <a:lnSpc>
              <a:spcPct val="100000"/>
            </a:lnSpc>
            <a:spcBef>
              <a:spcPct val="0"/>
            </a:spcBef>
            <a:spcAft>
              <a:spcPct val="35000"/>
            </a:spcAft>
            <a:buNone/>
          </a:pPr>
          <a:r>
            <a:rPr lang="en-US" sz="1500" b="1" kern="1200"/>
            <a:t>Why do we need them?</a:t>
          </a:r>
          <a:endParaRPr lang="en-US" sz="1500" kern="1200"/>
        </a:p>
      </dsp:txBody>
      <dsp:txXfrm>
        <a:off x="659051" y="715937"/>
        <a:ext cx="4437300" cy="570607"/>
      </dsp:txXfrm>
    </dsp:sp>
    <dsp:sp modelId="{DF2ED5BD-B28C-4568-AD76-36A22D70A9B5}">
      <dsp:nvSpPr>
        <dsp:cNvPr id="0" name=""/>
        <dsp:cNvSpPr/>
      </dsp:nvSpPr>
      <dsp:spPr>
        <a:xfrm>
          <a:off x="0" y="1429196"/>
          <a:ext cx="5096352" cy="5706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D6C87-4B69-44B2-B766-7CC0F85C8AB1}">
      <dsp:nvSpPr>
        <dsp:cNvPr id="0" name=""/>
        <dsp:cNvSpPr/>
      </dsp:nvSpPr>
      <dsp:spPr>
        <a:xfrm>
          <a:off x="172608" y="1557583"/>
          <a:ext cx="313833" cy="3138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7009D5-248E-4C77-A41B-7BB4D18579D9}">
      <dsp:nvSpPr>
        <dsp:cNvPr id="0" name=""/>
        <dsp:cNvSpPr/>
      </dsp:nvSpPr>
      <dsp:spPr>
        <a:xfrm>
          <a:off x="659051" y="1429196"/>
          <a:ext cx="4437300" cy="57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9" tIns="60389" rIns="60389" bIns="60389" numCol="1" spcCol="1270" anchor="ctr" anchorCtr="0">
          <a:noAutofit/>
        </a:bodyPr>
        <a:lstStyle/>
        <a:p>
          <a:pPr marL="0" lvl="0" indent="0" algn="l" defTabSz="666750">
            <a:lnSpc>
              <a:spcPct val="100000"/>
            </a:lnSpc>
            <a:spcBef>
              <a:spcPct val="0"/>
            </a:spcBef>
            <a:spcAft>
              <a:spcPct val="35000"/>
            </a:spcAft>
            <a:buNone/>
          </a:pPr>
          <a:r>
            <a:rPr lang="en-US" sz="1500" kern="1200"/>
            <a:t>Resource Sharing (printers, files, applications)</a:t>
          </a:r>
        </a:p>
      </dsp:txBody>
      <dsp:txXfrm>
        <a:off x="659051" y="1429196"/>
        <a:ext cx="4437300" cy="570607"/>
      </dsp:txXfrm>
    </dsp:sp>
    <dsp:sp modelId="{A2C8D87A-5E15-4B7A-A639-442AB2EC7651}">
      <dsp:nvSpPr>
        <dsp:cNvPr id="0" name=""/>
        <dsp:cNvSpPr/>
      </dsp:nvSpPr>
      <dsp:spPr>
        <a:xfrm>
          <a:off x="0" y="2142455"/>
          <a:ext cx="5096352" cy="5706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004A6D-AC13-45C8-8BEA-5CF24990ADBE}">
      <dsp:nvSpPr>
        <dsp:cNvPr id="0" name=""/>
        <dsp:cNvSpPr/>
      </dsp:nvSpPr>
      <dsp:spPr>
        <a:xfrm>
          <a:off x="172608" y="2270841"/>
          <a:ext cx="313833" cy="3138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876C68-343E-4C15-9435-1227B61D789B}">
      <dsp:nvSpPr>
        <dsp:cNvPr id="0" name=""/>
        <dsp:cNvSpPr/>
      </dsp:nvSpPr>
      <dsp:spPr>
        <a:xfrm>
          <a:off x="659051" y="2142455"/>
          <a:ext cx="4437300" cy="57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9" tIns="60389" rIns="60389" bIns="60389" numCol="1" spcCol="1270" anchor="ctr" anchorCtr="0">
          <a:noAutofit/>
        </a:bodyPr>
        <a:lstStyle/>
        <a:p>
          <a:pPr marL="0" lvl="0" indent="0" algn="l" defTabSz="666750">
            <a:lnSpc>
              <a:spcPct val="100000"/>
            </a:lnSpc>
            <a:spcBef>
              <a:spcPct val="0"/>
            </a:spcBef>
            <a:spcAft>
              <a:spcPct val="35000"/>
            </a:spcAft>
            <a:buNone/>
          </a:pPr>
          <a:r>
            <a:rPr lang="en-US" sz="1500" kern="1200"/>
            <a:t>Information Sharing (databases, web access)</a:t>
          </a:r>
        </a:p>
      </dsp:txBody>
      <dsp:txXfrm>
        <a:off x="659051" y="2142455"/>
        <a:ext cx="4437300" cy="570607"/>
      </dsp:txXfrm>
    </dsp:sp>
    <dsp:sp modelId="{EC443CA1-BFE8-4720-88BE-8EBF15464D94}">
      <dsp:nvSpPr>
        <dsp:cNvPr id="0" name=""/>
        <dsp:cNvSpPr/>
      </dsp:nvSpPr>
      <dsp:spPr>
        <a:xfrm>
          <a:off x="0" y="2855714"/>
          <a:ext cx="5096352" cy="5706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8DE622-4577-456F-B3E9-03886BAC2634}">
      <dsp:nvSpPr>
        <dsp:cNvPr id="0" name=""/>
        <dsp:cNvSpPr/>
      </dsp:nvSpPr>
      <dsp:spPr>
        <a:xfrm>
          <a:off x="172608" y="2984100"/>
          <a:ext cx="313833" cy="3138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924D4F-704B-4C24-BA6E-D9BC41A38FB2}">
      <dsp:nvSpPr>
        <dsp:cNvPr id="0" name=""/>
        <dsp:cNvSpPr/>
      </dsp:nvSpPr>
      <dsp:spPr>
        <a:xfrm>
          <a:off x="659051" y="2855714"/>
          <a:ext cx="4437300" cy="57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9" tIns="60389" rIns="60389" bIns="60389" numCol="1" spcCol="1270" anchor="ctr" anchorCtr="0">
          <a:noAutofit/>
        </a:bodyPr>
        <a:lstStyle/>
        <a:p>
          <a:pPr marL="0" lvl="0" indent="0" algn="l" defTabSz="666750">
            <a:lnSpc>
              <a:spcPct val="100000"/>
            </a:lnSpc>
            <a:spcBef>
              <a:spcPct val="0"/>
            </a:spcBef>
            <a:spcAft>
              <a:spcPct val="35000"/>
            </a:spcAft>
            <a:buNone/>
          </a:pPr>
          <a:r>
            <a:rPr lang="en-US" sz="1500" kern="1200"/>
            <a:t>Communication and Collaboration (email, VoIP, video conferencing)</a:t>
          </a:r>
        </a:p>
      </dsp:txBody>
      <dsp:txXfrm>
        <a:off x="659051" y="2855714"/>
        <a:ext cx="4437300" cy="5706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49ffdac2f_2_1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3649ffdac2f_2_1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 first example is traffic from the DODIN to a Commercial CSP.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Inbound DoDIN traffic from non malicious users follows the same rules. It routes via commercial internet.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It is inspected at the IAP and if deemed non-malicious allowed to access the DODIN resources.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This is how sites like organizations sharepoints are accessed from home computers.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DISA has internal SOP for dealing with this kind of traffic.</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ATO</a:t>
            </a:r>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ATC = ATO, SCCA, CSSP, IPs</a:t>
            </a:r>
            <a:endParaRPr/>
          </a:p>
        </p:txBody>
      </p:sp>
      <p:sp>
        <p:nvSpPr>
          <p:cNvPr id="244" name="Google Shape;244;g3649ffdac2f_2_157: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15 July 2025</a:t>
            </a:r>
            <a:endParaRPr sz="1200" b="0" i="0" u="none" strike="noStrike" cap="none">
              <a:solidFill>
                <a:srgbClr val="000000"/>
              </a:solidFill>
              <a:latin typeface="Times New Roman"/>
              <a:ea typeface="Times New Roman"/>
              <a:cs typeface="Times New Roman"/>
              <a:sym typeface="Times New Roman"/>
            </a:endParaRPr>
          </a:p>
        </p:txBody>
      </p:sp>
      <p:sp>
        <p:nvSpPr>
          <p:cNvPr id="245" name="Google Shape;245;g3649ffdac2f_2_157: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v1.0</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649ffdac2f_2_422: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3649ffdac2f_2_422: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Once through it travels through the commercial internet to reach GOVCLOUD CSPs.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marL="0" lvl="0" indent="0" algn="l" rtl="0">
              <a:lnSpc>
                <a:spcPct val="100000"/>
              </a:lnSpc>
              <a:spcBef>
                <a:spcPts val="0"/>
              </a:spcBef>
              <a:spcAft>
                <a:spcPts val="0"/>
              </a:spcAft>
              <a:buClr>
                <a:schemeClr val="dk1"/>
              </a:buClr>
              <a:buSzPts val="2000"/>
              <a:buFont typeface="Arial"/>
              <a:buNone/>
            </a:pPr>
            <a:endParaRPr sz="2000" b="0" strike="noStrike">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And this reflects as well for valid and malicious user traffic coming from the internet as well.</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649ffdac2f_2_556: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3649ffdac2f_2_556: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And our last example is how traffic that is IL4/5 ATO’d and has been connected to the DODIN.</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all requirements of ATO have been signed as well as other DISA requirements, **</a:t>
            </a:r>
            <a:br>
              <a:rPr lang="en" sz="800"/>
            </a:br>
            <a:r>
              <a:rPr lang="en" sz="800" b="0" strike="noStrike">
                <a:solidFill>
                  <a:srgbClr val="000000"/>
                </a:solidFill>
                <a:latin typeface="Arial"/>
                <a:ea typeface="Arial"/>
                <a:cs typeface="Arial"/>
                <a:sym typeface="Arial"/>
              </a:rPr>
              <a:t>Cloud workload owners will connect to the Boundary Cloud Access Point or BCAP. </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external users to access these ATO’d environments they will now route via the internet to the IAP,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85800" y="114210"/>
            <a:ext cx="7238700" cy="34263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6"/>
          <p:cNvSpPr txBox="1">
            <a:spLocks noGrp="1"/>
          </p:cNvSpPr>
          <p:nvPr>
            <p:ph type="body" idx="1"/>
          </p:nvPr>
        </p:nvSpPr>
        <p:spPr>
          <a:xfrm>
            <a:off x="45711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6"/>
          <p:cNvSpPr txBox="1">
            <a:spLocks noGrp="1"/>
          </p:cNvSpPr>
          <p:nvPr>
            <p:ph type="body" idx="2"/>
          </p:nvPr>
        </p:nvSpPr>
        <p:spPr>
          <a:xfrm>
            <a:off x="252666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6"/>
          <p:cNvSpPr txBox="1">
            <a:spLocks noGrp="1"/>
          </p:cNvSpPr>
          <p:nvPr>
            <p:ph type="body" idx="3"/>
          </p:nvPr>
        </p:nvSpPr>
        <p:spPr>
          <a:xfrm>
            <a:off x="45711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6"/>
          <p:cNvSpPr txBox="1">
            <a:spLocks noGrp="1"/>
          </p:cNvSpPr>
          <p:nvPr>
            <p:ph type="body" idx="4"/>
          </p:nvPr>
        </p:nvSpPr>
        <p:spPr>
          <a:xfrm>
            <a:off x="252666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7A3E0868-4E26-4CDC-8A56-D70E2D8B12FE}" type="datetime3">
              <a:rPr lang="en-US" smtClean="0"/>
              <a:t>7 January 2026</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64E5BE4B-2FBF-4174-9E62-85FAD1CB43A6}" type="slidenum">
              <a:rPr lang="en-US" smtClean="0"/>
              <a:pPr/>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183674" y="84473"/>
            <a:ext cx="2434590" cy="919356"/>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7503462" y="308372"/>
            <a:ext cx="1222280" cy="358517"/>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015452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DDC931E-8CBE-4A3F-A034-9B6122C6DCDB}" type="datetime3">
              <a:rPr lang="en-US" smtClean="0"/>
              <a:t>7 January 2026</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35668" y="78731"/>
            <a:ext cx="2434590" cy="919356"/>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410766" y="3850148"/>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410766" y="3714554"/>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410766" y="3985742"/>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410766" y="4121336"/>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410766" y="4256930"/>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485900" y="3850148"/>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485900" y="3714554"/>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485900" y="3985742"/>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485900" y="4121336"/>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485900" y="4256930"/>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411164" y="1480665"/>
            <a:ext cx="5380037" cy="178308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685800" y="2838549"/>
            <a:ext cx="2674144"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17289609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D41656AB-D2E1-472E-8B95-0DF5C6E1D623}" type="datetime3">
              <a:rPr lang="en-US" smtClean="0"/>
              <a:t>7 January 2026</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64E5BE4B-2FBF-4174-9E62-85FAD1CB43A6}" type="slidenum">
              <a:rPr lang="en-US" smtClean="0"/>
              <a:pPr/>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183674" y="84473"/>
            <a:ext cx="2434590" cy="919356"/>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7503462" y="308372"/>
            <a:ext cx="1222280" cy="358517"/>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5209280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411480" y="1200149"/>
            <a:ext cx="5096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411480" y="4972050"/>
            <a:ext cx="617220" cy="171450"/>
          </a:xfrm>
        </p:spPr>
        <p:txBody>
          <a:bodyPr lIns="0"/>
          <a:lstStyle/>
          <a:p>
            <a:fld id="{AD622D1A-DF83-41A8-85FF-04D90BF831D3}" type="datetime3">
              <a:rPr lang="en-US" smtClean="0"/>
              <a:t>7 January 2026</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8433828" y="4972050"/>
            <a:ext cx="299408" cy="171450"/>
          </a:xfrm>
        </p:spPr>
        <p:txBody>
          <a:bodyPr rIns="0"/>
          <a:lstStyle/>
          <a:p>
            <a:fld id="{64E5BE4B-2FBF-4174-9E62-85FAD1CB43A6}" type="slidenum">
              <a:rPr lang="en-US" smtClean="0"/>
              <a:pPr/>
              <a:t>‹#›</a:t>
            </a:fld>
            <a:endParaRPr lang="en-US"/>
          </a:p>
        </p:txBody>
      </p:sp>
    </p:spTree>
    <p:extLst>
      <p:ext uri="{BB962C8B-B14F-4D97-AF65-F5344CB8AC3E}">
        <p14:creationId xmlns:p14="http://schemas.microsoft.com/office/powerpoint/2010/main" val="290358966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915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334F72C3-CDF3-44A8-B602-1649B1728485}" type="datetime3">
              <a:rPr lang="en-US" smtClean="0"/>
              <a:t>7 January 2026</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52818899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78124"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144767"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1E0132BA-B5E7-4FFD-AF6C-169169D47D4A}" type="datetime3">
              <a:rPr lang="en-US" smtClean="0"/>
              <a:t>7 January 2026</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9659369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8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032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81A30091-1C2A-4151-8D3C-D1E47A72615F}" type="datetime3">
              <a:rPr lang="en-US" smtClean="0"/>
              <a:t>7 January 2026</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7492771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411480" y="1200150"/>
            <a:ext cx="418338" cy="416624"/>
          </a:xfrm>
        </p:spPr>
        <p:txBody>
          <a:bodyPr anchor="ctr" anchorCtr="0"/>
          <a:lstStyle>
            <a:lvl1pPr marL="0" indent="0" algn="ctr">
              <a:buFontTx/>
              <a:buNone/>
              <a:defRPr sz="600"/>
            </a:lvl1pPr>
          </a:lstStyle>
          <a:p>
            <a:r>
              <a:rPr lang="en-US"/>
              <a:t>[Icon]</a:t>
            </a:r>
          </a:p>
        </p:txBody>
      </p:sp>
      <p:sp>
        <p:nvSpPr>
          <p:cNvPr id="3" name="Content Placeholder 3"/>
          <p:cNvSpPr>
            <a:spLocks noGrp="1"/>
          </p:cNvSpPr>
          <p:nvPr>
            <p:ph sz="half" idx="1"/>
          </p:nvPr>
        </p:nvSpPr>
        <p:spPr>
          <a:xfrm>
            <a:off x="41148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2560320" y="1200150"/>
            <a:ext cx="418338" cy="418338"/>
          </a:xfrm>
        </p:spPr>
        <p:txBody>
          <a:bodyPr anchor="ctr" anchorCtr="0"/>
          <a:lstStyle>
            <a:lvl1pPr marL="0" indent="0" algn="ctr">
              <a:buFontTx/>
              <a:buNone/>
              <a:defRPr sz="600"/>
            </a:lvl1pPr>
          </a:lstStyle>
          <a:p>
            <a:r>
              <a:rPr lang="en-US"/>
              <a:t>[Icon]</a:t>
            </a:r>
          </a:p>
        </p:txBody>
      </p:sp>
      <p:sp>
        <p:nvSpPr>
          <p:cNvPr id="4" name="Content Placeholder 5"/>
          <p:cNvSpPr>
            <a:spLocks noGrp="1"/>
          </p:cNvSpPr>
          <p:nvPr>
            <p:ph sz="half" idx="2"/>
          </p:nvPr>
        </p:nvSpPr>
        <p:spPr>
          <a:xfrm>
            <a:off x="256032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4709160" y="1200150"/>
            <a:ext cx="418338" cy="418338"/>
          </a:xfrm>
        </p:spPr>
        <p:txBody>
          <a:bodyPr anchor="ctr" anchorCtr="0"/>
          <a:lstStyle>
            <a:lvl1pPr marL="0" indent="0" algn="ctr">
              <a:buFontTx/>
              <a:buNone/>
              <a:defRPr sz="6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470916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6858000" y="1200150"/>
            <a:ext cx="418338" cy="418338"/>
          </a:xfrm>
        </p:spPr>
        <p:txBody>
          <a:bodyPr anchor="ctr" anchorCtr="0"/>
          <a:lstStyle>
            <a:lvl1pPr marL="0" indent="0" algn="ctr">
              <a:buFontTx/>
              <a:buNone/>
              <a:defRPr sz="6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685800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35D703CE-07B4-4C05-A488-B4566700621F}" type="datetime3">
              <a:rPr lang="en-US" smtClean="0"/>
              <a:t>7 January 2026</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7213304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94BD61C-20BA-43AF-A21F-1DAFB3200099}" type="datetime3">
              <a:rPr lang="en-US" smtClean="0"/>
              <a:t>7 January 2026</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39605059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A7B8021B-6105-4216-96FC-94348F216D0E}" type="datetime3">
              <a:rPr lang="en-US" smtClean="0"/>
              <a:t>7 January 2026</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851535903"/>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5D27CFAB-73E6-44A8-B862-B3306344E3F2}" type="datetime3">
              <a:rPr lang="en-US" smtClean="0"/>
              <a:t>7 January 2026</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64E5BE4B-2FBF-4174-9E62-85FAD1CB43A6}" type="slidenum">
              <a:rPr lang="en-US" smtClean="0"/>
              <a:pPr/>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44196546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A9B2E784-A5F5-4301-881B-94AC8DBF9DED}" type="datetime3">
              <a:rPr lang="en-US" smtClean="0"/>
              <a:t>7 January 2026</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417336776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171450"/>
            <a:ext cx="9144000" cy="48006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18EAB3A5-9E92-4BB9-8F22-9632B4FBEDBA}" type="datetime3">
              <a:rPr lang="en-US" smtClean="0"/>
              <a:t>7 January 2026</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96501107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308611"/>
            <a:ext cx="4023360" cy="685800"/>
          </a:xfrm>
        </p:spPr>
        <p:txBody>
          <a:bodyPr/>
          <a:lstStyle>
            <a:lvl1pPr>
              <a:defRPr sz="2100" b="1" cap="none" baseline="0"/>
            </a:lvl1p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40923810-5FB2-48C9-96CA-1DE2C4773142}" type="datetime3">
              <a:rPr lang="en-US" smtClean="0"/>
              <a:t>7 January 2026</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64E5BE4B-2FBF-4174-9E62-85FAD1CB43A6}" type="slidenum">
              <a:rPr lang="en-US" smtClean="0"/>
              <a:pPr/>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Tree>
    <p:extLst>
      <p:ext uri="{BB962C8B-B14F-4D97-AF65-F5344CB8AC3E}">
        <p14:creationId xmlns:p14="http://schemas.microsoft.com/office/powerpoint/2010/main" val="393456168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411479" y="308610"/>
            <a:ext cx="8321040" cy="233172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2846070"/>
            <a:ext cx="4023360" cy="685800"/>
          </a:xfrm>
        </p:spPr>
        <p:txBody>
          <a:bodyPr/>
          <a:lstStyle>
            <a:lvl1pPr>
              <a:defRPr sz="2100" b="1" cap="none" baseline="0"/>
            </a:lvl1pPr>
          </a:lstStyle>
          <a:p>
            <a:r>
              <a:rPr lang="en-US"/>
              <a:t>[Slide title]</a:t>
            </a:r>
          </a:p>
        </p:txBody>
      </p:sp>
      <p:sp>
        <p:nvSpPr>
          <p:cNvPr id="3" name="Content Placeholder 3"/>
          <p:cNvSpPr>
            <a:spLocks noGrp="1"/>
          </p:cNvSpPr>
          <p:nvPr>
            <p:ph sz="half" idx="1"/>
          </p:nvPr>
        </p:nvSpPr>
        <p:spPr>
          <a:xfrm>
            <a:off x="4709159" y="2846070"/>
            <a:ext cx="4023360" cy="178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E50EFF4B-86EB-42FB-93EA-7D8F9CB2466F}" type="datetime3">
              <a:rPr lang="en-US" smtClean="0"/>
              <a:t>7 January 2026</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704856054"/>
      </p:ext>
    </p:extLst>
  </p:cSld>
  <p:clrMapOvr>
    <a:masterClrMapping/>
  </p:clrMapOvr>
  <p:hf sldNum="0" hdr="0" ftr="0" dt="0"/>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70915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709159"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470915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FB14FC24-E041-45E9-9A72-E5755A86890F}" type="datetime3">
              <a:rPr lang="en-US" smtClean="0"/>
              <a:t>7 January 2026</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05545479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278123"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278123"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3278123"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144767"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144767"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144767"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98A19125-94A7-4474-858C-FD9C4ABE9DDA}" type="datetime3">
              <a:rPr lang="en-US" smtClean="0"/>
              <a:t>7 January 2026</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05821987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80"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3" name="Content Placeholder 4"/>
          <p:cNvSpPr>
            <a:spLocks noGrp="1"/>
          </p:cNvSpPr>
          <p:nvPr>
            <p:ph sz="half" idx="1"/>
          </p:nvPr>
        </p:nvSpPr>
        <p:spPr>
          <a:xfrm>
            <a:off x="4114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2571604"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2571604"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4" name="Content Placeholder 7"/>
          <p:cNvSpPr>
            <a:spLocks noGrp="1"/>
          </p:cNvSpPr>
          <p:nvPr>
            <p:ph sz="half" idx="2"/>
          </p:nvPr>
        </p:nvSpPr>
        <p:spPr>
          <a:xfrm>
            <a:off x="2571604"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46978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469788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46978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685800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685800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685800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3BA0343D-C8D8-43CE-BB79-50DEA219DB07}" type="datetime3">
              <a:rPr lang="en-US" smtClean="0"/>
              <a:t>7 January 2026</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2531240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453BD212-0B9F-4987-965F-AC83B2FC354F}" type="datetime3">
              <a:rPr lang="en-US" smtClean="0"/>
              <a:t>7 January 2026</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07753991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171450"/>
            <a:ext cx="9144000" cy="4800600"/>
          </a:xfrm>
          <a:solidFill>
            <a:srgbClr val="565557"/>
          </a:solidFill>
        </p:spPr>
        <p:txBody>
          <a:bodyPr anchor="ctr" anchorCtr="0"/>
          <a:lstStyle>
            <a:lvl1pPr marL="0" indent="0" algn="ctr">
              <a:buFontTx/>
              <a:buNone/>
              <a:defRPr sz="750">
                <a:solidFill>
                  <a:srgbClr val="FFFFFF"/>
                </a:solidFill>
              </a:defRPr>
            </a:lvl1pPr>
          </a:lstStyle>
          <a:p>
            <a:r>
              <a:rPr lang="en-US"/>
              <a:t>Click icon to add picture</a:t>
            </a:r>
          </a:p>
        </p:txBody>
      </p:sp>
      <p:sp>
        <p:nvSpPr>
          <p:cNvPr id="2" name="Title 2"/>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411480" y="1611630"/>
            <a:ext cx="5096351" cy="68580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220AF9C2-5E8A-4308-AE6B-CA9B65007D0E}" type="datetime3">
              <a:rPr lang="en-US" smtClean="0"/>
              <a:t>7 January 2026</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64E5BE4B-2FBF-4174-9E62-85FAD1CB43A6}" type="slidenum">
              <a:rPr lang="en-US" smtClean="0"/>
              <a:pPr/>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3018256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FF31E861-D2AF-431D-860B-DCF67C218052}" type="datetime3">
              <a:rPr lang="en-US" smtClean="0"/>
              <a:t>7 January 2026</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9779951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0"/>
            <a:ext cx="4023995" cy="685800"/>
          </a:xfrm>
        </p:spPr>
        <p:txBody>
          <a:bodyPr anchor="t" anchorCtr="0"/>
          <a:lstStyle>
            <a:lvl1pPr>
              <a:lnSpc>
                <a:spcPct val="90000"/>
              </a:lnSpc>
              <a:defRPr sz="18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200150"/>
            <a:ext cx="5096351" cy="3429000"/>
          </a:xfrm>
        </p:spPr>
        <p:txBody>
          <a:bodyPr/>
          <a:lstStyle>
            <a:lvl1pPr marL="0" indent="0">
              <a:lnSpc>
                <a:spcPct val="90000"/>
              </a:lnSpc>
              <a:spcBef>
                <a:spcPts val="0"/>
              </a:spcBef>
              <a:buFontTx/>
              <a:buNone/>
              <a:defRPr sz="27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D1DA25B2-AAF1-4C1F-AA38-12D5BFA7D4C8}" type="datetime3">
              <a:rPr lang="en-US" smtClean="0"/>
              <a:t>7 January 2026</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44822839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A25C0F39-45D0-48E9-90B3-7FE8FCE561C8}" type="datetime3">
              <a:rPr lang="en-US" smtClean="0"/>
              <a:t>7 January 2026</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01352244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9BAF1A3D-92FA-4F24-9781-74AFA516A230}" type="datetime3">
              <a:rPr lang="en-US" smtClean="0"/>
              <a:t>7 January 2026</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72258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5719C672-856D-4617-A693-8FE15749A9B7}" type="datetime3">
              <a:rPr lang="en-US" smtClean="0"/>
              <a:t>7 January 2026</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190428227"/>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5F6C764D-A39E-4C03-B161-E0BC66E8883B}" type="datetime3">
              <a:rPr lang="en-US" smtClean="0"/>
              <a:t>7 January 2026</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56195839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E3E33F9-20B7-4995-BE7D-165DBB597850}" type="datetime3">
              <a:rPr lang="en-US" smtClean="0"/>
              <a:t>7 January 2026</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19317191"/>
      </p:ext>
    </p:extLst>
  </p:cSld>
  <p:clrMapOvr>
    <a:masterClrMapping/>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CD41C263-3501-4369-A962-62B6BF915CDE}" type="datetime3">
              <a:rPr lang="en-US" smtClean="0"/>
              <a:t>7 January 2026</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88605962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411162" y="1611630"/>
            <a:ext cx="8321040" cy="10287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36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411164" y="3614561"/>
            <a:ext cx="4024312" cy="1028699"/>
          </a:xfrm>
        </p:spPr>
        <p:txBody>
          <a:bodyPr anchor="b" anchorCtr="0"/>
          <a:lstStyle>
            <a:lvl1pPr marL="0" indent="0">
              <a:spcBef>
                <a:spcPts val="0"/>
              </a:spcBef>
              <a:buFontTx/>
              <a:buNone/>
              <a:defRPr sz="900"/>
            </a:lvl1pPr>
            <a:lvl2pPr marL="0" indent="0">
              <a:spcBef>
                <a:spcPts val="0"/>
              </a:spcBef>
              <a:buFontTx/>
              <a:buNone/>
              <a:defRPr sz="900"/>
            </a:lvl2pPr>
            <a:lvl3pPr marL="0" indent="0">
              <a:spcBef>
                <a:spcPts val="0"/>
              </a:spcBef>
              <a:buFontTx/>
              <a:buNone/>
              <a:defRPr sz="900"/>
            </a:lvl3pPr>
            <a:lvl4pPr marL="0" indent="0">
              <a:spcBef>
                <a:spcPts val="0"/>
              </a:spcBef>
              <a:buFontTx/>
              <a:buNone/>
              <a:defRPr sz="900"/>
            </a:lvl4pPr>
            <a:lvl5pPr marL="0" indent="0">
              <a:spcBef>
                <a:spcPts val="0"/>
              </a:spcBef>
              <a:buFontTx/>
              <a:buNone/>
              <a:defRPr sz="900"/>
            </a:lvl5pPr>
            <a:lvl6pPr marL="0" indent="0">
              <a:spcBef>
                <a:spcPts val="0"/>
              </a:spcBef>
              <a:buFontTx/>
              <a:buNone/>
              <a:defRPr sz="900"/>
            </a:lvl6pPr>
            <a:lvl7pPr marL="0" indent="0">
              <a:spcBef>
                <a:spcPts val="0"/>
              </a:spcBef>
              <a:buFontTx/>
              <a:buNone/>
              <a:defRPr sz="900"/>
            </a:lvl7pPr>
            <a:lvl8pPr marL="0" indent="0">
              <a:spcBef>
                <a:spcPts val="0"/>
              </a:spcBef>
              <a:buFontTx/>
              <a:buNone/>
              <a:defRPr sz="900"/>
            </a:lvl8pPr>
            <a:lvl9pPr marL="0" indent="0">
              <a:spcBef>
                <a:spcPts val="0"/>
              </a:spcBef>
              <a:buFontTx/>
              <a:buNone/>
              <a:defRPr sz="9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B06F3EBE-B2E8-4992-9F00-9E4B44F057C0}" type="datetime3">
              <a:rPr lang="en-US" smtClean="0"/>
              <a:t>7 January 2026</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116987971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120265" y="1645920"/>
            <a:ext cx="4903470" cy="1851660"/>
          </a:xfrm>
          <a:prstGeom prst="rect">
            <a:avLst/>
          </a:prstGeom>
        </p:spPr>
      </p:pic>
    </p:spTree>
    <p:extLst>
      <p:ext uri="{BB962C8B-B14F-4D97-AF65-F5344CB8AC3E}">
        <p14:creationId xmlns:p14="http://schemas.microsoft.com/office/powerpoint/2010/main" val="7548090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type="blank">
  <p:cSld name="DEFAULT">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89797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14210"/>
            <a:ext cx="7238700" cy="34263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45711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2"/>
          </p:nvPr>
        </p:nvSpPr>
        <p:spPr>
          <a:xfrm>
            <a:off x="464832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5"/>
          <p:cNvSpPr txBox="1">
            <a:spLocks noGrp="1"/>
          </p:cNvSpPr>
          <p:nvPr>
            <p:ph type="body" idx="3"/>
          </p:nvPr>
        </p:nvSpPr>
        <p:spPr>
          <a:xfrm>
            <a:off x="45711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body" idx="4"/>
          </p:nvPr>
        </p:nvSpPr>
        <p:spPr>
          <a:xfrm>
            <a:off x="464832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7821386" y="308611"/>
            <a:ext cx="911133" cy="358278"/>
          </a:xfrm>
          <a:prstGeom prst="rect">
            <a:avLst/>
          </a:prstGeom>
        </p:spPr>
      </p:pic>
      <p:sp>
        <p:nvSpPr>
          <p:cNvPr id="2" name="Title Placeholder 1"/>
          <p:cNvSpPr>
            <a:spLocks noGrp="1"/>
          </p:cNvSpPr>
          <p:nvPr>
            <p:ph type="title"/>
          </p:nvPr>
        </p:nvSpPr>
        <p:spPr>
          <a:xfrm>
            <a:off x="411480" y="308611"/>
            <a:ext cx="6173470" cy="6858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411479" y="1200149"/>
            <a:ext cx="8321040" cy="3429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410766" y="4972050"/>
            <a:ext cx="617934" cy="171450"/>
          </a:xfrm>
          <a:prstGeom prst="rect">
            <a:avLst/>
          </a:prstGeom>
        </p:spPr>
        <p:txBody>
          <a:bodyPr vert="horz" lIns="0" tIns="45720" rIns="0" bIns="45720" rtlCol="0" anchor="b" anchorCtr="0"/>
          <a:lstStyle>
            <a:lvl1pPr algn="l">
              <a:defRPr sz="525" b="1">
                <a:solidFill>
                  <a:schemeClr val="tx1"/>
                </a:solidFill>
              </a:defRPr>
            </a:lvl1pPr>
          </a:lstStyle>
          <a:p>
            <a:fld id="{CABCB1B0-B6E5-4DD1-BB55-95C076D6C0C8}" type="datetime3">
              <a:rPr lang="en-US" smtClean="0"/>
              <a:t>7 January 2026</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8408037" y="4972050"/>
            <a:ext cx="331501" cy="171450"/>
          </a:xfrm>
          <a:prstGeom prst="rect">
            <a:avLst/>
          </a:prstGeom>
        </p:spPr>
        <p:txBody>
          <a:bodyPr vert="horz" lIns="0" tIns="45720" rIns="0" bIns="45720" rtlCol="0" anchor="b" anchorCtr="0"/>
          <a:lstStyle>
            <a:lvl1pPr algn="r">
              <a:defRPr sz="525" b="1">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7444515" y="318065"/>
            <a:ext cx="376871" cy="358278"/>
          </a:xfrm>
          <a:prstGeom prst="rect">
            <a:avLst/>
          </a:prstGeom>
        </p:spPr>
      </p:pic>
    </p:spTree>
    <p:extLst>
      <p:ext uri="{BB962C8B-B14F-4D97-AF65-F5344CB8AC3E}">
        <p14:creationId xmlns:p14="http://schemas.microsoft.com/office/powerpoint/2010/main" val="18397321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sldNum="0" hdr="0" ftr="0" dt="0"/>
  <p:txStyles>
    <p:titleStyle>
      <a:lvl1pPr algn="l" defTabSz="685800"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80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6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1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275" kern="1200">
          <a:solidFill>
            <a:schemeClr val="tx1"/>
          </a:solidFill>
          <a:latin typeface="+mn-lt"/>
          <a:ea typeface="+mn-ea"/>
          <a:cs typeface="+mn-cs"/>
        </a:defRPr>
      </a:lvl1pPr>
      <a:lvl2pPr marL="342900" algn="l" defTabSz="685800" rtl="0" eaLnBrk="1" latinLnBrk="0" hangingPunct="1">
        <a:defRPr sz="1275" kern="1200">
          <a:solidFill>
            <a:schemeClr val="tx1"/>
          </a:solidFill>
          <a:latin typeface="+mn-lt"/>
          <a:ea typeface="+mn-ea"/>
          <a:cs typeface="+mn-cs"/>
        </a:defRPr>
      </a:lvl2pPr>
      <a:lvl3pPr marL="685800" algn="l" defTabSz="685800" rtl="0" eaLnBrk="1" latinLnBrk="0" hangingPunct="1">
        <a:defRPr sz="1275" kern="1200">
          <a:solidFill>
            <a:schemeClr val="tx1"/>
          </a:solidFill>
          <a:latin typeface="+mn-lt"/>
          <a:ea typeface="+mn-ea"/>
          <a:cs typeface="+mn-cs"/>
        </a:defRPr>
      </a:lvl3pPr>
      <a:lvl4pPr marL="1028700" algn="l" defTabSz="685800" rtl="0" eaLnBrk="1" latinLnBrk="0" hangingPunct="1">
        <a:defRPr sz="1275" kern="1200">
          <a:solidFill>
            <a:schemeClr val="tx1"/>
          </a:solidFill>
          <a:latin typeface="+mn-lt"/>
          <a:ea typeface="+mn-ea"/>
          <a:cs typeface="+mn-cs"/>
        </a:defRPr>
      </a:lvl4pPr>
      <a:lvl5pPr marL="1371600" algn="l" defTabSz="685800" rtl="0" eaLnBrk="1" latinLnBrk="0" hangingPunct="1">
        <a:defRPr sz="1275" kern="1200">
          <a:solidFill>
            <a:schemeClr val="tx1"/>
          </a:solidFill>
          <a:latin typeface="+mn-lt"/>
          <a:ea typeface="+mn-ea"/>
          <a:cs typeface="+mn-cs"/>
        </a:defRPr>
      </a:lvl5pPr>
      <a:lvl6pPr marL="1714500" algn="l" defTabSz="685800" rtl="0" eaLnBrk="1" latinLnBrk="0" hangingPunct="1">
        <a:defRPr sz="1275" kern="1200">
          <a:solidFill>
            <a:schemeClr val="tx1"/>
          </a:solidFill>
          <a:latin typeface="+mn-lt"/>
          <a:ea typeface="+mn-ea"/>
          <a:cs typeface="+mn-cs"/>
        </a:defRPr>
      </a:lvl6pPr>
      <a:lvl7pPr marL="2057400" algn="l" defTabSz="685800" rtl="0" eaLnBrk="1" latinLnBrk="0" hangingPunct="1">
        <a:defRPr sz="1275" kern="1200">
          <a:solidFill>
            <a:schemeClr val="tx1"/>
          </a:solidFill>
          <a:latin typeface="+mn-lt"/>
          <a:ea typeface="+mn-ea"/>
          <a:cs typeface="+mn-cs"/>
        </a:defRPr>
      </a:lvl7pPr>
      <a:lvl8pPr marL="2400300" algn="l" defTabSz="685800" rtl="0" eaLnBrk="1" latinLnBrk="0" hangingPunct="1">
        <a:defRPr sz="1275" kern="1200">
          <a:solidFill>
            <a:schemeClr val="tx1"/>
          </a:solidFill>
          <a:latin typeface="+mn-lt"/>
          <a:ea typeface="+mn-ea"/>
          <a:cs typeface="+mn-cs"/>
        </a:defRPr>
      </a:lvl8pPr>
      <a:lvl9pPr marL="2743200" algn="l" defTabSz="685800" rtl="0" eaLnBrk="1" latinLnBrk="0" hangingPunct="1">
        <a:defRPr sz="12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wrap="square"/>
          <a:lstStyle/>
          <a:p>
            <a:pPr>
              <a:defRPr/>
            </a:pPr>
            <a:fld id="{7A3E0868-4E26-4CDC-8A56-D70E2D8B12FE}" type="datetime3">
              <a:rPr lang="en-US" smtClean="0"/>
              <a:t>7 January 2026</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wrap="square"/>
          <a:lstStyle/>
          <a:p>
            <a:pPr>
              <a:defRPr/>
            </a:pPr>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wrap="square"/>
          <a:lstStyle/>
          <a:p>
            <a:pPr>
              <a:defRPr/>
            </a:pPr>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wrap="square"/>
          <a:lstStyle/>
          <a:p>
            <a:pPr>
              <a:defRPr/>
            </a:pPr>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wrap="square"/>
          <a:lstStyle/>
          <a:p>
            <a:pPr>
              <a:defRPr/>
            </a:pPr>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wrap="square"/>
          <a:lstStyle/>
          <a:p>
            <a:pPr>
              <a:defRPr/>
            </a:pPr>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wrap="square"/>
          <a:lstStyle/>
          <a:p>
            <a:pPr>
              <a:defRPr/>
            </a:pPr>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wrap="square"/>
          <a:lstStyle/>
          <a:p>
            <a:pPr>
              <a:defRPr/>
            </a:pPr>
            <a:endParaRPr lang="en-US"/>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wrap="square"/>
          <a:lstStyle/>
          <a:p>
            <a:pPr>
              <a:defRPr/>
            </a:pPr>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wrap="square"/>
          <a:lstStyle/>
          <a:p>
            <a:pPr>
              <a:defRPr/>
            </a:pPr>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wrap="square"/>
          <a:lstStyle/>
          <a:p>
            <a:pPr>
              <a:defRPr/>
            </a:pPr>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wrap="square"/>
          <a:lstStyle/>
          <a:p>
            <a:pPr>
              <a:defRPr/>
            </a:pPr>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wrap="square"/>
          <a:lstStyle/>
          <a:p>
            <a:pPr>
              <a:defRPr/>
            </a:pPr>
            <a:r>
              <a:rPr lang="en-US"/>
              <a:t>NETWORK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wrap="square"/>
          <a:lstStyle/>
          <a:p>
            <a:pPr>
              <a:defRPr/>
            </a:pPr>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wrap="square"/>
          <a:lstStyle/>
          <a:p>
            <a:pPr>
              <a:defRPr/>
            </a:pPr>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94F3F9-BA93-EDCF-A298-1E8362EBE560}"/>
              </a:ext>
            </a:extLst>
          </p:cNvPr>
          <p:cNvSpPr>
            <a:spLocks noGrp="1"/>
          </p:cNvSpPr>
          <p:nvPr>
            <p:ph type="title"/>
          </p:nvPr>
        </p:nvSpPr>
        <p:spPr>
          <a:xfrm>
            <a:off x="411480" y="308611"/>
            <a:ext cx="6173470" cy="891778"/>
          </a:xfrm>
        </p:spPr>
        <p:txBody>
          <a:bodyPr/>
          <a:lstStyle/>
          <a:p>
            <a:r>
              <a:rPr lang="en-US" dirty="0"/>
              <a:t>Hybrid topology</a:t>
            </a:r>
          </a:p>
        </p:txBody>
      </p:sp>
      <p:sp>
        <p:nvSpPr>
          <p:cNvPr id="2" name="TextBox 1">
            <a:extLst>
              <a:ext uri="{FF2B5EF4-FFF2-40B4-BE49-F238E27FC236}">
                <a16:creationId xmlns:a16="http://schemas.microsoft.com/office/drawing/2014/main" id="{6E2D5D13-4BAA-C12A-0DE3-79E65A14B23E}"/>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Concept:</a:t>
            </a:r>
            <a:r>
              <a:rPr lang="en-US" sz="2100" kern="1200" dirty="0">
                <a:solidFill>
                  <a:schemeClr val="tx1"/>
                </a:solidFill>
                <a:latin typeface="+mn-lt"/>
                <a:ea typeface="+mn-ea"/>
                <a:cs typeface="+mn-cs"/>
              </a:rPr>
              <a:t> Combination of two or more topologies (e.g., star-bus).</a:t>
            </a:r>
          </a:p>
          <a:p>
            <a:pPr defTabSz="685800">
              <a:lnSpc>
                <a:spcPct val="95000"/>
              </a:lnSpc>
              <a:spcAft>
                <a:spcPts val="600"/>
              </a:spcAft>
              <a:defRPr/>
            </a:pPr>
            <a:r>
              <a:rPr lang="en-US" sz="2100" b="1" kern="1200" dirty="0">
                <a:solidFill>
                  <a:schemeClr val="tx1"/>
                </a:solidFill>
                <a:latin typeface="+mn-lt"/>
                <a:ea typeface="+mn-ea"/>
                <a:cs typeface="+mn-cs"/>
              </a:rPr>
              <a:t>Reality:</a:t>
            </a:r>
            <a:r>
              <a:rPr lang="en-US" sz="2100" kern="1200" dirty="0">
                <a:solidFill>
                  <a:schemeClr val="tx1"/>
                </a:solidFill>
                <a:latin typeface="+mn-lt"/>
                <a:ea typeface="+mn-ea"/>
                <a:cs typeface="+mn-cs"/>
              </a:rPr>
              <a:t> Most large networks are hybrid.</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330861FF-EA61-DF2D-616D-A108D70571A0}"/>
              </a:ext>
            </a:extLst>
          </p:cNvPr>
          <p:cNvPicPr>
            <a:picLocks noChangeAspect="1"/>
          </p:cNvPicPr>
          <p:nvPr/>
        </p:nvPicPr>
        <p:blipFill>
          <a:blip r:embed="rId2"/>
          <a:stretch>
            <a:fillRect/>
          </a:stretch>
        </p:blipFill>
        <p:spPr>
          <a:xfrm>
            <a:off x="5328458" y="960120"/>
            <a:ext cx="3404062" cy="3404062"/>
          </a:xfrm>
          <a:prstGeom prst="rect">
            <a:avLst/>
          </a:prstGeom>
        </p:spPr>
      </p:pic>
    </p:spTree>
    <p:extLst>
      <p:ext uri="{BB962C8B-B14F-4D97-AF65-F5344CB8AC3E}">
        <p14:creationId xmlns:p14="http://schemas.microsoft.com/office/powerpoint/2010/main" val="422504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27FF-CD35-F9BD-393A-81950E4E44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702005-0592-5C69-CC2E-B88F15F8F9B0}"/>
              </a:ext>
            </a:extLst>
          </p:cNvPr>
          <p:cNvSpPr txBox="1"/>
          <p:nvPr/>
        </p:nvSpPr>
        <p:spPr>
          <a:xfrm>
            <a:off x="3065318" y="2327044"/>
            <a:ext cx="3013364" cy="489411"/>
          </a:xfrm>
          <a:prstGeom prst="rect">
            <a:avLst/>
          </a:prstGeom>
        </p:spPr>
        <p:txBody>
          <a:bodyPr rot="0" spcFirstLastPara="0" vertOverflow="overflow" horzOverflow="overflow" vert="horz" lIns="0" tIns="0" rIns="0" bIns="0" numCol="1" spcCol="365760" rtlCol="0" fromWordArt="0" anchor="t" anchorCtr="0" forceAA="0" compatLnSpc="1">
            <a:prstTxWarp prst="textNoShape">
              <a:avLst/>
            </a:prstTxWarp>
            <a:normAutofit/>
          </a:bodyPr>
          <a:lstStyle/>
          <a:p>
            <a:pPr defTabSz="685800">
              <a:lnSpc>
                <a:spcPct val="90000"/>
              </a:lnSpc>
              <a:spcBef>
                <a:spcPct val="0"/>
              </a:spcBef>
              <a:spcAft>
                <a:spcPts val="600"/>
              </a:spcAft>
              <a:buSzPct val="100000"/>
              <a:defRPr/>
            </a:pPr>
            <a:r>
              <a:rPr lang="en-US" sz="2400" kern="1200" cap="all" baseline="0" dirty="0">
                <a:solidFill>
                  <a:schemeClr val="bg1"/>
                </a:solidFill>
                <a:highlight>
                  <a:srgbClr val="000000"/>
                </a:highlight>
                <a:latin typeface="+mj-lt"/>
                <a:ea typeface="+mj-ea"/>
                <a:cs typeface="+mj-cs"/>
              </a:rPr>
              <a:t>Network Devices</a:t>
            </a:r>
          </a:p>
        </p:txBody>
      </p:sp>
    </p:spTree>
    <p:extLst>
      <p:ext uri="{BB962C8B-B14F-4D97-AF65-F5344CB8AC3E}">
        <p14:creationId xmlns:p14="http://schemas.microsoft.com/office/powerpoint/2010/main" val="260631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FFB243-1D4A-619F-DA12-7541C0CB87E2}"/>
              </a:ext>
            </a:extLst>
          </p:cNvPr>
          <p:cNvSpPr>
            <a:spLocks noGrp="1"/>
          </p:cNvSpPr>
          <p:nvPr>
            <p:ph type="title"/>
          </p:nvPr>
        </p:nvSpPr>
        <p:spPr>
          <a:xfrm>
            <a:off x="411479" y="308611"/>
            <a:ext cx="6612775" cy="891778"/>
          </a:xfrm>
        </p:spPr>
        <p:txBody>
          <a:bodyPr/>
          <a:lstStyle/>
          <a:p>
            <a:r>
              <a:rPr lang="en-US" dirty="0"/>
              <a:t>NIC (Network Interface Card)</a:t>
            </a:r>
          </a:p>
        </p:txBody>
      </p:sp>
      <p:sp>
        <p:nvSpPr>
          <p:cNvPr id="2" name="TextBox 1">
            <a:extLst>
              <a:ext uri="{FF2B5EF4-FFF2-40B4-BE49-F238E27FC236}">
                <a16:creationId xmlns:a16="http://schemas.microsoft.com/office/drawing/2014/main" id="{8FF6F6D4-75F5-7C38-710D-57D8CD3D9E22}"/>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Purpose:</a:t>
            </a:r>
            <a:r>
              <a:rPr lang="en-US" sz="2100" kern="1200" dirty="0">
                <a:solidFill>
                  <a:schemeClr val="tx1"/>
                </a:solidFill>
                <a:latin typeface="+mn-lt"/>
                <a:ea typeface="+mn-ea"/>
                <a:cs typeface="+mn-cs"/>
              </a:rPr>
              <a:t> Allows a device to connect to a network.</a:t>
            </a:r>
          </a:p>
          <a:p>
            <a:pPr defTabSz="685800">
              <a:lnSpc>
                <a:spcPct val="95000"/>
              </a:lnSpc>
              <a:spcAft>
                <a:spcPts val="600"/>
              </a:spcAft>
              <a:defRPr/>
            </a:pPr>
            <a:r>
              <a:rPr lang="en-US" sz="2100" b="1" kern="1200" dirty="0">
                <a:solidFill>
                  <a:schemeClr val="tx1"/>
                </a:solidFill>
                <a:latin typeface="+mn-lt"/>
                <a:ea typeface="+mn-ea"/>
                <a:cs typeface="+mn-cs"/>
              </a:rPr>
              <a:t>Function:</a:t>
            </a:r>
            <a:r>
              <a:rPr lang="en-US" sz="2100" kern="1200" dirty="0">
                <a:solidFill>
                  <a:schemeClr val="tx1"/>
                </a:solidFill>
                <a:latin typeface="+mn-lt"/>
                <a:ea typeface="+mn-ea"/>
                <a:cs typeface="+mn-cs"/>
              </a:rPr>
              <a:t> Converts data into electrical signals for transmission.</a:t>
            </a:r>
          </a:p>
          <a:p>
            <a:pPr defTabSz="685800">
              <a:lnSpc>
                <a:spcPct val="95000"/>
              </a:lnSpc>
              <a:spcAft>
                <a:spcPts val="600"/>
              </a:spcAft>
              <a:defRPr/>
            </a:pPr>
            <a:r>
              <a:rPr lang="en-US" sz="2100" b="1" kern="1200" dirty="0">
                <a:solidFill>
                  <a:schemeClr val="tx1"/>
                </a:solidFill>
                <a:latin typeface="+mn-lt"/>
                <a:ea typeface="+mn-ea"/>
                <a:cs typeface="+mn-cs"/>
              </a:rPr>
              <a:t>Examples:</a:t>
            </a:r>
            <a:r>
              <a:rPr lang="en-US" sz="2100" kern="1200" dirty="0">
                <a:solidFill>
                  <a:schemeClr val="tx1"/>
                </a:solidFill>
                <a:latin typeface="+mn-lt"/>
                <a:ea typeface="+mn-ea"/>
                <a:cs typeface="+mn-cs"/>
              </a:rPr>
              <a:t> Ethernet cards, Wi-Fi adapters.</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77217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CC1E27F-24D9-4654-107A-A4E9B289B052}"/>
              </a:ext>
            </a:extLst>
          </p:cNvPr>
          <p:cNvSpPr>
            <a:spLocks noGrp="1"/>
          </p:cNvSpPr>
          <p:nvPr>
            <p:ph type="title"/>
          </p:nvPr>
        </p:nvSpPr>
        <p:spPr>
          <a:xfrm>
            <a:off x="411480" y="308611"/>
            <a:ext cx="6173470" cy="891778"/>
          </a:xfrm>
        </p:spPr>
        <p:txBody>
          <a:bodyPr/>
          <a:lstStyle/>
          <a:p>
            <a:r>
              <a:rPr lang="en-US" sz="3200" dirty="0"/>
              <a:t>Hub (layer 1- physical)</a:t>
            </a:r>
            <a:endParaRPr lang="en-US" dirty="0"/>
          </a:p>
        </p:txBody>
      </p:sp>
      <p:sp>
        <p:nvSpPr>
          <p:cNvPr id="2" name="TextBox 1">
            <a:extLst>
              <a:ext uri="{FF2B5EF4-FFF2-40B4-BE49-F238E27FC236}">
                <a16:creationId xmlns:a16="http://schemas.microsoft.com/office/drawing/2014/main" id="{27A53F52-449E-CCF3-191F-9BF5152BF387}"/>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Purpose:</a:t>
            </a:r>
            <a:r>
              <a:rPr lang="en-US" sz="1900" kern="1200" dirty="0">
                <a:solidFill>
                  <a:schemeClr val="tx1"/>
                </a:solidFill>
                <a:latin typeface="+mn-lt"/>
                <a:ea typeface="+mn-ea"/>
                <a:cs typeface="+mn-cs"/>
              </a:rPr>
              <a:t> Connects multiple devices in a star topology.</a:t>
            </a:r>
          </a:p>
          <a:p>
            <a:pPr defTabSz="685800">
              <a:lnSpc>
                <a:spcPct val="95000"/>
              </a:lnSpc>
              <a:spcAft>
                <a:spcPts val="600"/>
              </a:spcAft>
              <a:defRPr/>
            </a:pPr>
            <a:r>
              <a:rPr lang="en-US" sz="1900" b="1" kern="1200" dirty="0">
                <a:solidFill>
                  <a:schemeClr val="tx1"/>
                </a:solidFill>
                <a:latin typeface="+mn-lt"/>
                <a:ea typeface="+mn-ea"/>
                <a:cs typeface="+mn-cs"/>
              </a:rPr>
              <a:t>Function:</a:t>
            </a:r>
            <a:r>
              <a:rPr lang="en-US" sz="1900" kern="1200" dirty="0">
                <a:solidFill>
                  <a:schemeClr val="tx1"/>
                </a:solidFill>
                <a:latin typeface="+mn-lt"/>
                <a:ea typeface="+mn-ea"/>
                <a:cs typeface="+mn-cs"/>
              </a:rPr>
              <a:t> Receives a signal and broadcasts it to all other connected ports.</a:t>
            </a:r>
          </a:p>
          <a:p>
            <a:pPr defTabSz="685800">
              <a:lnSpc>
                <a:spcPct val="95000"/>
              </a:lnSpc>
              <a:spcAft>
                <a:spcPts val="600"/>
              </a:spcAft>
              <a:defRPr/>
            </a:pPr>
            <a:r>
              <a:rPr lang="en-US" sz="1900" b="1" kern="1200" dirty="0">
                <a:solidFill>
                  <a:schemeClr val="tx1"/>
                </a:solidFill>
                <a:latin typeface="+mn-lt"/>
                <a:ea typeface="+mn-ea"/>
                <a:cs typeface="+mn-cs"/>
              </a:rPr>
              <a:t>Analogy:</a:t>
            </a:r>
            <a:r>
              <a:rPr lang="en-US" sz="1900" kern="1200" dirty="0">
                <a:solidFill>
                  <a:schemeClr val="tx1"/>
                </a:solidFill>
                <a:latin typeface="+mn-lt"/>
                <a:ea typeface="+mn-ea"/>
                <a:cs typeface="+mn-cs"/>
              </a:rPr>
              <a:t> A simple splitter.</a:t>
            </a:r>
          </a:p>
          <a:p>
            <a:pPr defTabSz="685800">
              <a:lnSpc>
                <a:spcPct val="95000"/>
              </a:lnSpc>
              <a:spcAft>
                <a:spcPts val="600"/>
              </a:spcAft>
              <a:defRPr/>
            </a:pPr>
            <a:r>
              <a:rPr lang="en-US" sz="1900" b="1" kern="1200" dirty="0">
                <a:solidFill>
                  <a:schemeClr val="tx1"/>
                </a:solidFill>
                <a:latin typeface="+mn-lt"/>
                <a:ea typeface="+mn-ea"/>
                <a:cs typeface="+mn-cs"/>
              </a:rPr>
              <a:t>Downside:</a:t>
            </a:r>
            <a:r>
              <a:rPr lang="en-US" sz="1900" kern="1200" dirty="0">
                <a:solidFill>
                  <a:schemeClr val="tx1"/>
                </a:solidFill>
                <a:latin typeface="+mn-lt"/>
                <a:ea typeface="+mn-ea"/>
                <a:cs typeface="+mn-cs"/>
              </a:rPr>
              <a:t> Creates collision domains, inefficient. (Less common today)</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spTree>
    <p:extLst>
      <p:ext uri="{BB962C8B-B14F-4D97-AF65-F5344CB8AC3E}">
        <p14:creationId xmlns:p14="http://schemas.microsoft.com/office/powerpoint/2010/main" val="240907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E83B422-6CE3-D2FF-5050-152FB50D0F00}"/>
              </a:ext>
            </a:extLst>
          </p:cNvPr>
          <p:cNvSpPr>
            <a:spLocks noGrp="1"/>
          </p:cNvSpPr>
          <p:nvPr>
            <p:ph type="title"/>
          </p:nvPr>
        </p:nvSpPr>
        <p:spPr>
          <a:xfrm>
            <a:off x="411480" y="308611"/>
            <a:ext cx="6173470" cy="891778"/>
          </a:xfrm>
        </p:spPr>
        <p:txBody>
          <a:bodyPr/>
          <a:lstStyle/>
          <a:p>
            <a:r>
              <a:rPr lang="en-US" dirty="0"/>
              <a:t>Switch (Layer 2 – Data Link)</a:t>
            </a:r>
            <a:br>
              <a:rPr lang="en-US" dirty="0"/>
            </a:br>
            <a:endParaRPr lang="en-US" dirty="0"/>
          </a:p>
        </p:txBody>
      </p:sp>
      <p:sp>
        <p:nvSpPr>
          <p:cNvPr id="2" name="TextBox 1">
            <a:extLst>
              <a:ext uri="{FF2B5EF4-FFF2-40B4-BE49-F238E27FC236}">
                <a16:creationId xmlns:a16="http://schemas.microsoft.com/office/drawing/2014/main" id="{BB308915-907E-399E-865A-F4BB4155A6DE}"/>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600" b="1" kern="1200" dirty="0">
                <a:solidFill>
                  <a:schemeClr val="tx1"/>
                </a:solidFill>
                <a:latin typeface="+mn-lt"/>
                <a:ea typeface="+mn-ea"/>
                <a:cs typeface="+mn-cs"/>
              </a:rPr>
              <a:t>Purpose:</a:t>
            </a:r>
            <a:r>
              <a:rPr lang="en-US" sz="1600" kern="1200" dirty="0">
                <a:solidFill>
                  <a:schemeClr val="tx1"/>
                </a:solidFill>
                <a:latin typeface="+mn-lt"/>
                <a:ea typeface="+mn-ea"/>
                <a:cs typeface="+mn-cs"/>
              </a:rPr>
              <a:t> Connects multiple devices, more intelligent than a hub.</a:t>
            </a:r>
          </a:p>
          <a:p>
            <a:pPr defTabSz="685800">
              <a:lnSpc>
                <a:spcPct val="95000"/>
              </a:lnSpc>
              <a:spcAft>
                <a:spcPts val="600"/>
              </a:spcAft>
              <a:defRPr/>
            </a:pPr>
            <a:r>
              <a:rPr lang="en-US" sz="1600" b="1" kern="1200" dirty="0">
                <a:solidFill>
                  <a:schemeClr val="tx1"/>
                </a:solidFill>
                <a:latin typeface="+mn-lt"/>
                <a:ea typeface="+mn-ea"/>
                <a:cs typeface="+mn-cs"/>
              </a:rPr>
              <a:t>Function:</a:t>
            </a:r>
            <a:r>
              <a:rPr lang="en-US" sz="1600" kern="1200" dirty="0">
                <a:solidFill>
                  <a:schemeClr val="tx1"/>
                </a:solidFill>
                <a:latin typeface="+mn-lt"/>
                <a:ea typeface="+mn-ea"/>
                <a:cs typeface="+mn-cs"/>
              </a:rPr>
              <a:t> Learns MAC addresses of connected devices and forwards traffic only to the destination port.</a:t>
            </a:r>
          </a:p>
          <a:p>
            <a:pPr defTabSz="685800">
              <a:lnSpc>
                <a:spcPct val="95000"/>
              </a:lnSpc>
              <a:spcAft>
                <a:spcPts val="600"/>
              </a:spcAft>
              <a:defRPr/>
            </a:pPr>
            <a:r>
              <a:rPr lang="en-US" sz="1600" b="1" kern="1200" dirty="0">
                <a:solidFill>
                  <a:schemeClr val="tx1"/>
                </a:solidFill>
                <a:latin typeface="+mn-lt"/>
                <a:ea typeface="+mn-ea"/>
                <a:cs typeface="+mn-cs"/>
              </a:rPr>
              <a:t>Analogy:</a:t>
            </a:r>
            <a:r>
              <a:rPr lang="en-US" sz="1600" kern="1200" dirty="0">
                <a:solidFill>
                  <a:schemeClr val="tx1"/>
                </a:solidFill>
                <a:latin typeface="+mn-lt"/>
                <a:ea typeface="+mn-ea"/>
                <a:cs typeface="+mn-cs"/>
              </a:rPr>
              <a:t> A post office sorting mail.</a:t>
            </a:r>
          </a:p>
          <a:p>
            <a:pPr defTabSz="685800">
              <a:lnSpc>
                <a:spcPct val="95000"/>
              </a:lnSpc>
              <a:spcAft>
                <a:spcPts val="600"/>
              </a:spcAft>
              <a:defRPr/>
            </a:pPr>
            <a:r>
              <a:rPr lang="en-US" sz="1600" b="1" kern="1200" dirty="0">
                <a:solidFill>
                  <a:schemeClr val="tx1"/>
                </a:solidFill>
                <a:latin typeface="+mn-lt"/>
                <a:ea typeface="+mn-ea"/>
                <a:cs typeface="+mn-cs"/>
              </a:rPr>
              <a:t>Benefits:</a:t>
            </a:r>
            <a:r>
              <a:rPr lang="en-US" sz="1600" kern="1200" dirty="0">
                <a:solidFill>
                  <a:schemeClr val="tx1"/>
                </a:solidFill>
                <a:latin typeface="+mn-lt"/>
                <a:ea typeface="+mn-ea"/>
                <a:cs typeface="+mn-cs"/>
              </a:rPr>
              <a:t> Reduces collisions, improves network performance.</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238736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8DBB35-217E-7E22-A7AB-DAD6753EE7AB}"/>
              </a:ext>
            </a:extLst>
          </p:cNvPr>
          <p:cNvSpPr>
            <a:spLocks noGrp="1"/>
          </p:cNvSpPr>
          <p:nvPr>
            <p:ph type="title"/>
          </p:nvPr>
        </p:nvSpPr>
        <p:spPr>
          <a:xfrm>
            <a:off x="411480" y="308611"/>
            <a:ext cx="6173470" cy="891778"/>
          </a:xfrm>
        </p:spPr>
        <p:txBody>
          <a:bodyPr/>
          <a:lstStyle/>
          <a:p>
            <a:r>
              <a:rPr lang="en-US" dirty="0"/>
              <a:t>Router (Layer 3 – Network)</a:t>
            </a:r>
            <a:br>
              <a:rPr lang="en-US" dirty="0"/>
            </a:br>
            <a:endParaRPr lang="en-US" dirty="0"/>
          </a:p>
        </p:txBody>
      </p:sp>
      <p:sp>
        <p:nvSpPr>
          <p:cNvPr id="2" name="TextBox 1">
            <a:extLst>
              <a:ext uri="{FF2B5EF4-FFF2-40B4-BE49-F238E27FC236}">
                <a16:creationId xmlns:a16="http://schemas.microsoft.com/office/drawing/2014/main" id="{96FD35EB-7D85-982B-36ED-8434D70646DC}"/>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600" b="1" kern="1200" dirty="0">
                <a:solidFill>
                  <a:schemeClr val="tx1"/>
                </a:solidFill>
                <a:latin typeface="+mn-lt"/>
                <a:ea typeface="+mn-ea"/>
                <a:cs typeface="+mn-cs"/>
              </a:rPr>
              <a:t>Purpose:</a:t>
            </a:r>
            <a:r>
              <a:rPr lang="en-US" sz="1600" kern="1200" dirty="0">
                <a:solidFill>
                  <a:schemeClr val="tx1"/>
                </a:solidFill>
                <a:latin typeface="+mn-lt"/>
                <a:ea typeface="+mn-ea"/>
                <a:cs typeface="+mn-cs"/>
              </a:rPr>
              <a:t> Connects different networks (e.g., LAN to WAN, different LANs).</a:t>
            </a:r>
          </a:p>
          <a:p>
            <a:pPr defTabSz="685800">
              <a:lnSpc>
                <a:spcPct val="95000"/>
              </a:lnSpc>
              <a:spcAft>
                <a:spcPts val="600"/>
              </a:spcAft>
              <a:defRPr/>
            </a:pPr>
            <a:r>
              <a:rPr lang="en-US" sz="1600" b="1" kern="1200" dirty="0">
                <a:solidFill>
                  <a:schemeClr val="tx1"/>
                </a:solidFill>
                <a:latin typeface="+mn-lt"/>
                <a:ea typeface="+mn-ea"/>
                <a:cs typeface="+mn-cs"/>
              </a:rPr>
              <a:t>Function:</a:t>
            </a:r>
            <a:r>
              <a:rPr lang="en-US" sz="1600" kern="1200" dirty="0">
                <a:solidFill>
                  <a:schemeClr val="tx1"/>
                </a:solidFill>
                <a:latin typeface="+mn-lt"/>
                <a:ea typeface="+mn-ea"/>
                <a:cs typeface="+mn-cs"/>
              </a:rPr>
              <a:t> Forwards packets between networks based on IP addresses. Makes routing decisions.</a:t>
            </a:r>
          </a:p>
          <a:p>
            <a:pPr defTabSz="685800">
              <a:lnSpc>
                <a:spcPct val="95000"/>
              </a:lnSpc>
              <a:spcAft>
                <a:spcPts val="600"/>
              </a:spcAft>
              <a:defRPr/>
            </a:pPr>
            <a:r>
              <a:rPr lang="en-US" sz="1600" b="1" kern="1200" dirty="0">
                <a:solidFill>
                  <a:schemeClr val="tx1"/>
                </a:solidFill>
                <a:latin typeface="+mn-lt"/>
                <a:ea typeface="+mn-ea"/>
                <a:cs typeface="+mn-cs"/>
              </a:rPr>
              <a:t>Analogy:</a:t>
            </a:r>
            <a:r>
              <a:rPr lang="en-US" sz="1600" kern="1200" dirty="0">
                <a:solidFill>
                  <a:schemeClr val="tx1"/>
                </a:solidFill>
                <a:latin typeface="+mn-lt"/>
                <a:ea typeface="+mn-ea"/>
                <a:cs typeface="+mn-cs"/>
              </a:rPr>
              <a:t> A traffic cop directing vehicles between cities.</a:t>
            </a:r>
          </a:p>
          <a:p>
            <a:pPr defTabSz="685800">
              <a:lnSpc>
                <a:spcPct val="95000"/>
              </a:lnSpc>
              <a:spcAft>
                <a:spcPts val="600"/>
              </a:spcAft>
              <a:defRPr/>
            </a:pPr>
            <a:r>
              <a:rPr lang="en-US" sz="1600" b="1" kern="1200" dirty="0">
                <a:solidFill>
                  <a:schemeClr val="tx1"/>
                </a:solidFill>
                <a:latin typeface="+mn-lt"/>
                <a:ea typeface="+mn-ea"/>
                <a:cs typeface="+mn-cs"/>
              </a:rPr>
              <a:t>Key Role:</a:t>
            </a:r>
            <a:r>
              <a:rPr lang="en-US" sz="1600" kern="1200" dirty="0">
                <a:solidFill>
                  <a:schemeClr val="tx1"/>
                </a:solidFill>
                <a:latin typeface="+mn-lt"/>
                <a:ea typeface="+mn-ea"/>
                <a:cs typeface="+mn-cs"/>
              </a:rPr>
              <a:t> Interconnecting networks and the Internet.</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1883199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C78142-0F35-6664-4941-BFB031828137}"/>
              </a:ext>
            </a:extLst>
          </p:cNvPr>
          <p:cNvSpPr>
            <a:spLocks noGrp="1"/>
          </p:cNvSpPr>
          <p:nvPr>
            <p:ph type="title"/>
          </p:nvPr>
        </p:nvSpPr>
        <p:spPr>
          <a:xfrm>
            <a:off x="411479" y="308611"/>
            <a:ext cx="7128165" cy="891778"/>
          </a:xfrm>
        </p:spPr>
        <p:txBody>
          <a:bodyPr/>
          <a:lstStyle/>
          <a:p>
            <a:r>
              <a:rPr lang="en-US" dirty="0"/>
              <a:t>Modem (Modulator-Demodulator)</a:t>
            </a:r>
            <a:br>
              <a:rPr lang="en-US" dirty="0"/>
            </a:br>
            <a:endParaRPr lang="en-US" dirty="0"/>
          </a:p>
        </p:txBody>
      </p:sp>
      <p:sp>
        <p:nvSpPr>
          <p:cNvPr id="2" name="TextBox 1">
            <a:extLst>
              <a:ext uri="{FF2B5EF4-FFF2-40B4-BE49-F238E27FC236}">
                <a16:creationId xmlns:a16="http://schemas.microsoft.com/office/drawing/2014/main" id="{04F4871F-1C5E-EB62-C499-F37390D9B594}"/>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Purpose:</a:t>
            </a:r>
            <a:r>
              <a:rPr lang="en-US" sz="2100" kern="1200" dirty="0">
                <a:solidFill>
                  <a:schemeClr val="tx1"/>
                </a:solidFill>
                <a:latin typeface="+mn-lt"/>
                <a:ea typeface="+mn-ea"/>
                <a:cs typeface="+mn-cs"/>
              </a:rPr>
              <a:t> Converts digital signals from your computer into analog signals for transmission over a different medium (e.g., cable, fiber, DSL) and vice versa.</a:t>
            </a:r>
          </a:p>
          <a:p>
            <a:pPr defTabSz="685800">
              <a:lnSpc>
                <a:spcPct val="95000"/>
              </a:lnSpc>
              <a:spcAft>
                <a:spcPts val="600"/>
              </a:spcAft>
              <a:defRPr/>
            </a:pPr>
            <a:r>
              <a:rPr lang="en-US" sz="2100" b="1" kern="1200" dirty="0">
                <a:solidFill>
                  <a:schemeClr val="tx1"/>
                </a:solidFill>
                <a:latin typeface="+mn-lt"/>
                <a:ea typeface="+mn-ea"/>
                <a:cs typeface="+mn-cs"/>
              </a:rPr>
              <a:t>Essential for:</a:t>
            </a:r>
            <a:r>
              <a:rPr lang="en-US" sz="2100" kern="1200" dirty="0">
                <a:solidFill>
                  <a:schemeClr val="tx1"/>
                </a:solidFill>
                <a:latin typeface="+mn-lt"/>
                <a:ea typeface="+mn-ea"/>
                <a:cs typeface="+mn-cs"/>
              </a:rPr>
              <a:t> Internet access.</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26057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1C4798-29F3-6185-F8D8-C406533893B2}"/>
              </a:ext>
            </a:extLst>
          </p:cNvPr>
          <p:cNvSpPr>
            <a:spLocks noGrp="1"/>
          </p:cNvSpPr>
          <p:nvPr>
            <p:ph type="title"/>
          </p:nvPr>
        </p:nvSpPr>
        <p:spPr>
          <a:xfrm>
            <a:off x="411480" y="308611"/>
            <a:ext cx="6173470" cy="891778"/>
          </a:xfrm>
        </p:spPr>
        <p:txBody>
          <a:bodyPr/>
          <a:lstStyle/>
          <a:p>
            <a:r>
              <a:rPr lang="en-US" dirty="0"/>
              <a:t>Access Point (AP):</a:t>
            </a:r>
            <a:br>
              <a:rPr lang="en-US" dirty="0"/>
            </a:br>
            <a:endParaRPr lang="en-US" dirty="0"/>
          </a:p>
        </p:txBody>
      </p:sp>
      <p:sp>
        <p:nvSpPr>
          <p:cNvPr id="2" name="TextBox 1">
            <a:extLst>
              <a:ext uri="{FF2B5EF4-FFF2-40B4-BE49-F238E27FC236}">
                <a16:creationId xmlns:a16="http://schemas.microsoft.com/office/drawing/2014/main" id="{EE0D2352-0B7D-78B9-6602-5DEE4AF0C560}"/>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Purpose:</a:t>
            </a:r>
            <a:r>
              <a:rPr lang="en-US" sz="2100" kern="1200" dirty="0">
                <a:solidFill>
                  <a:schemeClr val="tx1"/>
                </a:solidFill>
                <a:latin typeface="+mn-lt"/>
                <a:ea typeface="+mn-ea"/>
                <a:cs typeface="+mn-cs"/>
              </a:rPr>
              <a:t> Allows wireless devices to connect to a wired network.</a:t>
            </a:r>
          </a:p>
          <a:p>
            <a:pPr defTabSz="685800">
              <a:lnSpc>
                <a:spcPct val="95000"/>
              </a:lnSpc>
              <a:spcAft>
                <a:spcPts val="600"/>
              </a:spcAft>
              <a:defRPr/>
            </a:pPr>
            <a:r>
              <a:rPr lang="en-US" sz="2100" b="1" kern="1200" dirty="0">
                <a:solidFill>
                  <a:schemeClr val="tx1"/>
                </a:solidFill>
                <a:latin typeface="+mn-lt"/>
                <a:ea typeface="+mn-ea"/>
                <a:cs typeface="+mn-cs"/>
              </a:rPr>
              <a:t>Function:</a:t>
            </a:r>
            <a:r>
              <a:rPr lang="en-US" sz="2100" kern="1200" dirty="0">
                <a:solidFill>
                  <a:schemeClr val="tx1"/>
                </a:solidFill>
                <a:latin typeface="+mn-lt"/>
                <a:ea typeface="+mn-ea"/>
                <a:cs typeface="+mn-cs"/>
              </a:rPr>
              <a:t> Converts wireless signals to wired Ethernet and vice versa.</a:t>
            </a:r>
          </a:p>
          <a:p>
            <a:pPr defTabSz="685800">
              <a:lnSpc>
                <a:spcPct val="95000"/>
              </a:lnSpc>
              <a:spcAft>
                <a:spcPts val="600"/>
              </a:spcAft>
              <a:defRPr/>
            </a:pPr>
            <a:r>
              <a:rPr lang="en-US" sz="2100" b="1" kern="1200" dirty="0">
                <a:solidFill>
                  <a:schemeClr val="tx1"/>
                </a:solidFill>
                <a:latin typeface="+mn-lt"/>
                <a:ea typeface="+mn-ea"/>
                <a:cs typeface="+mn-cs"/>
              </a:rPr>
              <a:t>Often combined with:</a:t>
            </a:r>
            <a:r>
              <a:rPr lang="en-US" sz="2100" kern="1200" dirty="0">
                <a:solidFill>
                  <a:schemeClr val="tx1"/>
                </a:solidFill>
                <a:latin typeface="+mn-lt"/>
                <a:ea typeface="+mn-ea"/>
                <a:cs typeface="+mn-cs"/>
              </a:rPr>
              <a:t> Routers in home networks.</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28151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A3EC88-1229-C68A-D056-190004E4631D}"/>
              </a:ext>
            </a:extLst>
          </p:cNvPr>
          <p:cNvSpPr>
            <a:spLocks noGrp="1"/>
          </p:cNvSpPr>
          <p:nvPr>
            <p:ph type="title"/>
          </p:nvPr>
        </p:nvSpPr>
        <p:spPr>
          <a:xfrm>
            <a:off x="411480" y="308611"/>
            <a:ext cx="6173470" cy="891778"/>
          </a:xfrm>
        </p:spPr>
        <p:txBody>
          <a:bodyPr/>
          <a:lstStyle/>
          <a:p>
            <a:r>
              <a:rPr lang="en-US" dirty="0"/>
              <a:t>LAN (Local Area Network)</a:t>
            </a:r>
            <a:br>
              <a:rPr lang="en-US" dirty="0"/>
            </a:br>
            <a:endParaRPr lang="en-US" dirty="0"/>
          </a:p>
        </p:txBody>
      </p:sp>
      <p:sp>
        <p:nvSpPr>
          <p:cNvPr id="3" name="TextBox 2">
            <a:extLst>
              <a:ext uri="{FF2B5EF4-FFF2-40B4-BE49-F238E27FC236}">
                <a16:creationId xmlns:a16="http://schemas.microsoft.com/office/drawing/2014/main" id="{6D0A43A3-F83D-D6B6-BC0F-1FB275A73CF7}"/>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Scope:</a:t>
            </a:r>
            <a:r>
              <a:rPr lang="en-US" sz="2100" kern="1200" dirty="0">
                <a:solidFill>
                  <a:schemeClr val="tx1"/>
                </a:solidFill>
                <a:latin typeface="+mn-lt"/>
                <a:ea typeface="+mn-ea"/>
                <a:cs typeface="+mn-cs"/>
              </a:rPr>
              <a:t> Small geographical area (e.g., home, office building, campus).</a:t>
            </a:r>
          </a:p>
          <a:p>
            <a:pPr defTabSz="685800">
              <a:lnSpc>
                <a:spcPct val="95000"/>
              </a:lnSpc>
              <a:spcAft>
                <a:spcPts val="600"/>
              </a:spcAft>
              <a:defRPr/>
            </a:pPr>
            <a:r>
              <a:rPr lang="en-US" sz="2100" b="1" kern="1200" dirty="0">
                <a:solidFill>
                  <a:schemeClr val="tx1"/>
                </a:solidFill>
                <a:latin typeface="+mn-lt"/>
                <a:ea typeface="+mn-ea"/>
                <a:cs typeface="+mn-cs"/>
              </a:rPr>
              <a:t>Characteristics:</a:t>
            </a:r>
            <a:r>
              <a:rPr lang="en-US" sz="2100" kern="1200" dirty="0">
                <a:solidFill>
                  <a:schemeClr val="tx1"/>
                </a:solidFill>
                <a:latin typeface="+mn-lt"/>
                <a:ea typeface="+mn-ea"/>
                <a:cs typeface="+mn-cs"/>
              </a:rPr>
              <a:t> High speed, typically owned by one organization.</a:t>
            </a:r>
          </a:p>
          <a:p>
            <a:pPr defTabSz="685800">
              <a:lnSpc>
                <a:spcPct val="95000"/>
              </a:lnSpc>
              <a:spcAft>
                <a:spcPts val="600"/>
              </a:spcAft>
              <a:defRPr/>
            </a:pPr>
            <a:r>
              <a:rPr lang="en-US" sz="2100" b="1" kern="1200" dirty="0">
                <a:solidFill>
                  <a:schemeClr val="tx1"/>
                </a:solidFill>
                <a:latin typeface="+mn-lt"/>
                <a:ea typeface="+mn-ea"/>
                <a:cs typeface="+mn-cs"/>
              </a:rPr>
              <a:t>Examples:</a:t>
            </a:r>
            <a:r>
              <a:rPr lang="en-US" sz="2100" kern="1200" dirty="0">
                <a:solidFill>
                  <a:schemeClr val="tx1"/>
                </a:solidFill>
                <a:latin typeface="+mn-lt"/>
                <a:ea typeface="+mn-ea"/>
                <a:cs typeface="+mn-cs"/>
              </a:rPr>
              <a:t> Your home Wi-Fi network, a school computer lab.</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
        <p:nvSpPr>
          <p:cNvPr id="2" name="TextBox 1">
            <a:extLst>
              <a:ext uri="{FF2B5EF4-FFF2-40B4-BE49-F238E27FC236}">
                <a16:creationId xmlns:a16="http://schemas.microsoft.com/office/drawing/2014/main" id="{EC7327D1-A71F-5FCE-9168-2A4E910793C3}"/>
              </a:ext>
            </a:extLst>
          </p:cNvPr>
          <p:cNvSpPr txBox="1"/>
          <p:nvPr/>
        </p:nvSpPr>
        <p:spPr>
          <a:xfrm>
            <a:off x="2163141" y="2152640"/>
            <a:ext cx="2743200" cy="36576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indent="-182880" algn="l">
              <a:lnSpc>
                <a:spcPct val="95000"/>
              </a:lnSpc>
              <a:spcBef>
                <a:spcPts val="1000"/>
              </a:spcBef>
              <a:buSzPct val="100000"/>
              <a:buFont typeface="Arial"/>
              <a:buChar char="▪"/>
              <a:defRPr/>
            </a:pPr>
            <a:endParaRPr lang="en-US" sz="1700"/>
          </a:p>
        </p:txBody>
      </p:sp>
    </p:spTree>
    <p:extLst>
      <p:ext uri="{BB962C8B-B14F-4D97-AF65-F5344CB8AC3E}">
        <p14:creationId xmlns:p14="http://schemas.microsoft.com/office/powerpoint/2010/main" val="72627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78029E-C547-7F26-0BF4-D58721BCCF02}"/>
              </a:ext>
            </a:extLst>
          </p:cNvPr>
          <p:cNvSpPr>
            <a:spLocks noGrp="1"/>
          </p:cNvSpPr>
          <p:nvPr>
            <p:ph type="title"/>
          </p:nvPr>
        </p:nvSpPr>
        <p:spPr>
          <a:xfrm>
            <a:off x="411480" y="308611"/>
            <a:ext cx="6173470" cy="891778"/>
          </a:xfrm>
        </p:spPr>
        <p:txBody>
          <a:bodyPr/>
          <a:lstStyle/>
          <a:p>
            <a:r>
              <a:rPr lang="en-US" dirty="0"/>
              <a:t>WAN (Wide Area Network)</a:t>
            </a:r>
            <a:br>
              <a:rPr lang="en-US" dirty="0"/>
            </a:br>
            <a:endParaRPr lang="en-US" dirty="0"/>
          </a:p>
        </p:txBody>
      </p:sp>
      <p:sp>
        <p:nvSpPr>
          <p:cNvPr id="3" name="TextBox 2">
            <a:extLst>
              <a:ext uri="{FF2B5EF4-FFF2-40B4-BE49-F238E27FC236}">
                <a16:creationId xmlns:a16="http://schemas.microsoft.com/office/drawing/2014/main" id="{4D0EC328-98AA-E418-2DB6-2A0D6561635B}"/>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Scope:</a:t>
            </a:r>
            <a:r>
              <a:rPr lang="en-US" sz="1900" kern="1200" dirty="0">
                <a:solidFill>
                  <a:schemeClr val="tx1"/>
                </a:solidFill>
                <a:latin typeface="+mn-lt"/>
                <a:ea typeface="+mn-ea"/>
                <a:cs typeface="+mn-cs"/>
              </a:rPr>
              <a:t> Large geographical area (e.g., cities, countries, continents).</a:t>
            </a:r>
          </a:p>
          <a:p>
            <a:pPr defTabSz="685800">
              <a:lnSpc>
                <a:spcPct val="95000"/>
              </a:lnSpc>
              <a:spcAft>
                <a:spcPts val="600"/>
              </a:spcAft>
              <a:defRPr/>
            </a:pPr>
            <a:r>
              <a:rPr lang="en-US" sz="1900" b="1" kern="1200" dirty="0">
                <a:solidFill>
                  <a:schemeClr val="tx1"/>
                </a:solidFill>
                <a:latin typeface="+mn-lt"/>
                <a:ea typeface="+mn-ea"/>
                <a:cs typeface="+mn-cs"/>
              </a:rPr>
              <a:t>Characteristics:</a:t>
            </a:r>
            <a:r>
              <a:rPr lang="en-US" sz="1900" kern="1200" dirty="0">
                <a:solidFill>
                  <a:schemeClr val="tx1"/>
                </a:solidFill>
                <a:latin typeface="+mn-lt"/>
                <a:ea typeface="+mn-ea"/>
                <a:cs typeface="+mn-cs"/>
              </a:rPr>
              <a:t> Connects multiple LANs, often uses public infrastructure (leased lines, Internet).</a:t>
            </a:r>
          </a:p>
          <a:p>
            <a:pPr defTabSz="685800">
              <a:lnSpc>
                <a:spcPct val="95000"/>
              </a:lnSpc>
              <a:spcAft>
                <a:spcPts val="600"/>
              </a:spcAft>
              <a:defRPr/>
            </a:pPr>
            <a:r>
              <a:rPr lang="en-US" sz="1900" b="1" kern="1200" dirty="0">
                <a:solidFill>
                  <a:schemeClr val="tx1"/>
                </a:solidFill>
                <a:latin typeface="+mn-lt"/>
                <a:ea typeface="+mn-ea"/>
                <a:cs typeface="+mn-cs"/>
              </a:rPr>
              <a:t>Examples:</a:t>
            </a:r>
            <a:r>
              <a:rPr lang="en-US" sz="1900" kern="1200" dirty="0">
                <a:solidFill>
                  <a:schemeClr val="tx1"/>
                </a:solidFill>
                <a:latin typeface="+mn-lt"/>
                <a:ea typeface="+mn-ea"/>
                <a:cs typeface="+mn-cs"/>
              </a:rPr>
              <a:t> Connecting branch offices, the Internet itself.</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spTree>
    <p:extLst>
      <p:ext uri="{BB962C8B-B14F-4D97-AF65-F5344CB8AC3E}">
        <p14:creationId xmlns:p14="http://schemas.microsoft.com/office/powerpoint/2010/main" val="384169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072E7A-B631-828A-787C-EE4CD31DF70C}"/>
              </a:ext>
            </a:extLst>
          </p:cNvPr>
          <p:cNvSpPr>
            <a:spLocks noGrp="1"/>
          </p:cNvSpPr>
          <p:nvPr>
            <p:ph type="title"/>
          </p:nvPr>
        </p:nvSpPr>
        <p:spPr>
          <a:xfrm>
            <a:off x="411480" y="308611"/>
            <a:ext cx="6173470" cy="891778"/>
          </a:xfrm>
        </p:spPr>
        <p:txBody>
          <a:bodyPr vert="horz" lIns="0" tIns="0" rIns="0" bIns="0" rtlCol="0" anchor="t" anchorCtr="0">
            <a:normAutofit/>
          </a:bodyPr>
          <a:lstStyle/>
          <a:p>
            <a:r>
              <a:rPr lang="en-US" sz="2300" b="1" kern="1200" cap="all" spc="-75" baseline="0" dirty="0">
                <a:latin typeface="+mj-lt"/>
                <a:ea typeface="+mj-ea"/>
                <a:cs typeface="+mj-cs"/>
              </a:rPr>
              <a:t>Introductions and Class </a:t>
            </a:r>
            <a:r>
              <a:rPr lang="en-US" sz="2300" b="1" dirty="0"/>
              <a:t>Overview</a:t>
            </a:r>
            <a:br>
              <a:rPr lang="en-US" sz="2300" kern="1200" cap="all" spc="-75" baseline="0" dirty="0">
                <a:latin typeface="+mj-lt"/>
                <a:ea typeface="+mj-ea"/>
                <a:cs typeface="+mj-cs"/>
              </a:rPr>
            </a:br>
            <a:endParaRPr lang="en-US" sz="2300" kern="1200" cap="all" spc="-75" baseline="0" dirty="0">
              <a:latin typeface="+mj-lt"/>
              <a:ea typeface="+mj-ea"/>
              <a:cs typeface="+mj-cs"/>
            </a:endParaRPr>
          </a:p>
        </p:txBody>
      </p:sp>
      <p:sp>
        <p:nvSpPr>
          <p:cNvPr id="2" name="TextBox 1">
            <a:extLst>
              <a:ext uri="{FF2B5EF4-FFF2-40B4-BE49-F238E27FC236}">
                <a16:creationId xmlns:a16="http://schemas.microsoft.com/office/drawing/2014/main" id="{55195E33-8FB9-BF18-BDD3-3EA032A61835}"/>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800" kern="1200">
                <a:solidFill>
                  <a:schemeClr val="tx1"/>
                </a:solidFill>
                <a:latin typeface="+mn-lt"/>
                <a:ea typeface="+mn-ea"/>
                <a:cs typeface="+mn-cs"/>
              </a:rPr>
              <a:t>Who in this class has networking experience?</a:t>
            </a:r>
          </a:p>
          <a:p>
            <a:pPr defTabSz="685800">
              <a:lnSpc>
                <a:spcPct val="95000"/>
              </a:lnSpc>
              <a:spcAft>
                <a:spcPts val="600"/>
              </a:spcAft>
              <a:defRPr/>
            </a:pPr>
            <a:endParaRPr lang="en-US" sz="1800" kern="1200">
              <a:solidFill>
                <a:schemeClr val="tx1"/>
              </a:solidFill>
              <a:latin typeface="+mn-lt"/>
              <a:ea typeface="+mn-ea"/>
              <a:cs typeface="+mn-cs"/>
            </a:endParaRPr>
          </a:p>
          <a:p>
            <a:pPr defTabSz="685800">
              <a:lnSpc>
                <a:spcPct val="95000"/>
              </a:lnSpc>
              <a:spcAft>
                <a:spcPts val="600"/>
              </a:spcAft>
              <a:defRPr/>
            </a:pPr>
            <a:r>
              <a:rPr lang="en-US" sz="1800" kern="1200">
                <a:solidFill>
                  <a:schemeClr val="tx1"/>
                </a:solidFill>
                <a:latin typeface="+mn-lt"/>
                <a:ea typeface="+mn-ea"/>
                <a:cs typeface="+mn-cs"/>
              </a:rPr>
              <a:t>Who in the class has previous cloud experience?</a:t>
            </a:r>
          </a:p>
          <a:p>
            <a:pPr defTabSz="685800">
              <a:lnSpc>
                <a:spcPct val="95000"/>
              </a:lnSpc>
              <a:spcAft>
                <a:spcPts val="600"/>
              </a:spcAft>
              <a:defRPr/>
            </a:pPr>
            <a:endParaRPr lang="en-US" sz="1800" kern="1200">
              <a:solidFill>
                <a:schemeClr val="tx1"/>
              </a:solidFill>
              <a:latin typeface="+mn-lt"/>
              <a:ea typeface="+mn-ea"/>
              <a:cs typeface="+mn-cs"/>
            </a:endParaRPr>
          </a:p>
          <a:p>
            <a:pPr defTabSz="685800">
              <a:lnSpc>
                <a:spcPct val="95000"/>
              </a:lnSpc>
              <a:spcAft>
                <a:spcPts val="600"/>
              </a:spcAft>
              <a:defRPr/>
            </a:pPr>
            <a:r>
              <a:rPr lang="en-US" sz="1800" kern="1200">
                <a:solidFill>
                  <a:schemeClr val="tx1"/>
                </a:solidFill>
                <a:latin typeface="+mn-lt"/>
                <a:ea typeface="+mn-ea"/>
                <a:cs typeface="+mn-cs"/>
              </a:rPr>
              <a:t>Lessons today:</a:t>
            </a:r>
          </a:p>
          <a:p>
            <a:pPr lvl="1" defTabSz="685800">
              <a:lnSpc>
                <a:spcPct val="95000"/>
              </a:lnSpc>
              <a:spcAft>
                <a:spcPts val="600"/>
              </a:spcAft>
              <a:defRPr/>
            </a:pPr>
            <a:r>
              <a:rPr lang="en-US" sz="1800" kern="1200">
                <a:solidFill>
                  <a:schemeClr val="tx1"/>
                </a:solidFill>
                <a:latin typeface="+mn-lt"/>
                <a:ea typeface="+mn-ea"/>
                <a:cs typeface="+mn-cs"/>
              </a:rPr>
              <a:t>Physical</a:t>
            </a:r>
          </a:p>
          <a:p>
            <a:pPr lvl="1" defTabSz="685800">
              <a:lnSpc>
                <a:spcPct val="95000"/>
              </a:lnSpc>
              <a:spcAft>
                <a:spcPts val="600"/>
              </a:spcAft>
              <a:defRPr/>
            </a:pPr>
            <a:r>
              <a:rPr lang="en-US" sz="1800" kern="1200">
                <a:solidFill>
                  <a:schemeClr val="tx1"/>
                </a:solidFill>
                <a:latin typeface="+mn-lt"/>
                <a:ea typeface="+mn-ea"/>
                <a:cs typeface="+mn-cs"/>
              </a:rPr>
              <a:t>Logical</a:t>
            </a:r>
          </a:p>
          <a:p>
            <a:pPr lvl="1" defTabSz="685800">
              <a:lnSpc>
                <a:spcPct val="95000"/>
              </a:lnSpc>
              <a:spcAft>
                <a:spcPts val="600"/>
              </a:spcAft>
              <a:defRPr/>
            </a:pPr>
            <a:r>
              <a:rPr lang="en-US" sz="1800" kern="1200">
                <a:solidFill>
                  <a:schemeClr val="tx1"/>
                </a:solidFill>
                <a:latin typeface="+mn-lt"/>
                <a:ea typeface="+mn-ea"/>
                <a:cs typeface="+mn-cs"/>
              </a:rPr>
              <a:t>DODIN</a:t>
            </a:r>
          </a:p>
          <a:p>
            <a:pPr defTabSz="685800">
              <a:lnSpc>
                <a:spcPct val="95000"/>
              </a:lnSpc>
              <a:spcAft>
                <a:spcPts val="600"/>
              </a:spcAft>
              <a:buSzPct val="100000"/>
              <a:defRPr/>
            </a:pPr>
            <a:endParaRPr lang="en-US" sz="1800" kern="1200">
              <a:solidFill>
                <a:schemeClr val="tx1"/>
              </a:solidFill>
              <a:latin typeface="+mn-lt"/>
              <a:ea typeface="+mn-ea"/>
              <a:cs typeface="+mn-cs"/>
            </a:endParaRPr>
          </a:p>
        </p:txBody>
      </p:sp>
    </p:spTree>
    <p:extLst>
      <p:ext uri="{BB962C8B-B14F-4D97-AF65-F5344CB8AC3E}">
        <p14:creationId xmlns:p14="http://schemas.microsoft.com/office/powerpoint/2010/main" val="205524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E95BD1-BFFC-6EFA-3456-B3BE88E8AE2A}"/>
              </a:ext>
            </a:extLst>
          </p:cNvPr>
          <p:cNvSpPr>
            <a:spLocks noGrp="1"/>
          </p:cNvSpPr>
          <p:nvPr>
            <p:ph type="title"/>
          </p:nvPr>
        </p:nvSpPr>
        <p:spPr>
          <a:xfrm>
            <a:off x="411480" y="308611"/>
            <a:ext cx="6173470" cy="891778"/>
          </a:xfrm>
        </p:spPr>
        <p:txBody>
          <a:bodyPr/>
          <a:lstStyle/>
          <a:p>
            <a:r>
              <a:rPr lang="en-US" dirty="0"/>
              <a:t>WAN (Wide Area Network)</a:t>
            </a:r>
            <a:br>
              <a:rPr lang="en-US" dirty="0"/>
            </a:br>
            <a:endParaRPr lang="en-US" dirty="0"/>
          </a:p>
        </p:txBody>
      </p:sp>
      <p:sp>
        <p:nvSpPr>
          <p:cNvPr id="2" name="TextBox 1">
            <a:extLst>
              <a:ext uri="{FF2B5EF4-FFF2-40B4-BE49-F238E27FC236}">
                <a16:creationId xmlns:a16="http://schemas.microsoft.com/office/drawing/2014/main" id="{F374B0AD-C6F9-47DD-77C7-513213A0B04D}"/>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Scope:</a:t>
            </a:r>
            <a:r>
              <a:rPr lang="en-US" sz="1900" kern="1200" dirty="0">
                <a:solidFill>
                  <a:schemeClr val="tx1"/>
                </a:solidFill>
                <a:latin typeface="+mn-lt"/>
                <a:ea typeface="+mn-ea"/>
                <a:cs typeface="+mn-cs"/>
              </a:rPr>
              <a:t> Large geographical area (e.g., cities, countries, continents).</a:t>
            </a:r>
          </a:p>
          <a:p>
            <a:pPr defTabSz="685800">
              <a:lnSpc>
                <a:spcPct val="95000"/>
              </a:lnSpc>
              <a:spcAft>
                <a:spcPts val="600"/>
              </a:spcAft>
              <a:defRPr/>
            </a:pPr>
            <a:r>
              <a:rPr lang="en-US" sz="1900" b="1" kern="1200" dirty="0">
                <a:solidFill>
                  <a:schemeClr val="tx1"/>
                </a:solidFill>
                <a:latin typeface="+mn-lt"/>
                <a:ea typeface="+mn-ea"/>
                <a:cs typeface="+mn-cs"/>
              </a:rPr>
              <a:t>Characteristics:</a:t>
            </a:r>
            <a:r>
              <a:rPr lang="en-US" sz="1900" kern="1200" dirty="0">
                <a:solidFill>
                  <a:schemeClr val="tx1"/>
                </a:solidFill>
                <a:latin typeface="+mn-lt"/>
                <a:ea typeface="+mn-ea"/>
                <a:cs typeface="+mn-cs"/>
              </a:rPr>
              <a:t> Connects multiple LANs, often uses public infrastructure (leased lines, Internet).</a:t>
            </a:r>
          </a:p>
          <a:p>
            <a:pPr defTabSz="685800">
              <a:lnSpc>
                <a:spcPct val="95000"/>
              </a:lnSpc>
              <a:spcAft>
                <a:spcPts val="600"/>
              </a:spcAft>
              <a:defRPr/>
            </a:pPr>
            <a:r>
              <a:rPr lang="en-US" sz="1900" b="1" kern="1200" dirty="0">
                <a:solidFill>
                  <a:schemeClr val="tx1"/>
                </a:solidFill>
                <a:latin typeface="+mn-lt"/>
                <a:ea typeface="+mn-ea"/>
                <a:cs typeface="+mn-cs"/>
              </a:rPr>
              <a:t>Examples:</a:t>
            </a:r>
            <a:r>
              <a:rPr lang="en-US" sz="1900" kern="1200" dirty="0">
                <a:solidFill>
                  <a:schemeClr val="tx1"/>
                </a:solidFill>
                <a:latin typeface="+mn-lt"/>
                <a:ea typeface="+mn-ea"/>
                <a:cs typeface="+mn-cs"/>
              </a:rPr>
              <a:t> Connecting branch offices, the Internet itself.</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spTree>
    <p:extLst>
      <p:ext uri="{BB962C8B-B14F-4D97-AF65-F5344CB8AC3E}">
        <p14:creationId xmlns:p14="http://schemas.microsoft.com/office/powerpoint/2010/main" val="101467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105AF3-3D5F-EF2C-6393-2EBD8C238462}"/>
              </a:ext>
            </a:extLst>
          </p:cNvPr>
          <p:cNvSpPr>
            <a:spLocks noGrp="1"/>
          </p:cNvSpPr>
          <p:nvPr>
            <p:ph type="title"/>
          </p:nvPr>
        </p:nvSpPr>
        <p:spPr>
          <a:xfrm>
            <a:off x="411480" y="308611"/>
            <a:ext cx="6596150" cy="891778"/>
          </a:xfrm>
        </p:spPr>
        <p:txBody>
          <a:bodyPr/>
          <a:lstStyle/>
          <a:p>
            <a:r>
              <a:rPr lang="en-US" dirty="0"/>
              <a:t>MAN</a:t>
            </a:r>
            <a:br>
              <a:rPr lang="en-US" dirty="0"/>
            </a:br>
            <a:r>
              <a:rPr lang="en-US" dirty="0"/>
              <a:t>(Metropolitan Area Network)</a:t>
            </a:r>
            <a:br>
              <a:rPr lang="en-US" dirty="0"/>
            </a:br>
            <a:endParaRPr lang="en-US" dirty="0"/>
          </a:p>
        </p:txBody>
      </p:sp>
      <p:sp>
        <p:nvSpPr>
          <p:cNvPr id="2" name="TextBox 1">
            <a:extLst>
              <a:ext uri="{FF2B5EF4-FFF2-40B4-BE49-F238E27FC236}">
                <a16:creationId xmlns:a16="http://schemas.microsoft.com/office/drawing/2014/main" id="{ECD88CEA-F2DA-090D-1D4D-50804E16BED3}"/>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Scope:</a:t>
            </a:r>
            <a:r>
              <a:rPr lang="en-US" sz="2100" kern="1200" dirty="0">
                <a:solidFill>
                  <a:schemeClr val="tx1"/>
                </a:solidFill>
                <a:latin typeface="+mn-lt"/>
                <a:ea typeface="+mn-ea"/>
                <a:cs typeface="+mn-cs"/>
              </a:rPr>
              <a:t> Covers a city or large campus.</a:t>
            </a:r>
          </a:p>
          <a:p>
            <a:pPr defTabSz="685800">
              <a:lnSpc>
                <a:spcPct val="95000"/>
              </a:lnSpc>
              <a:spcAft>
                <a:spcPts val="600"/>
              </a:spcAft>
              <a:defRPr/>
            </a:pPr>
            <a:r>
              <a:rPr lang="en-US" sz="2100" b="1" kern="1200" dirty="0">
                <a:solidFill>
                  <a:schemeClr val="tx1"/>
                </a:solidFill>
                <a:latin typeface="+mn-lt"/>
                <a:ea typeface="+mn-ea"/>
                <a:cs typeface="+mn-cs"/>
              </a:rPr>
              <a:t>Characteristics:</a:t>
            </a:r>
            <a:r>
              <a:rPr lang="en-US" sz="2100" kern="1200" dirty="0">
                <a:solidFill>
                  <a:schemeClr val="tx1"/>
                </a:solidFill>
                <a:latin typeface="+mn-lt"/>
                <a:ea typeface="+mn-ea"/>
                <a:cs typeface="+mn-cs"/>
              </a:rPr>
              <a:t> Larger than a LAN, smaller than a WAN.</a:t>
            </a:r>
          </a:p>
          <a:p>
            <a:pPr defTabSz="685800">
              <a:lnSpc>
                <a:spcPct val="95000"/>
              </a:lnSpc>
              <a:spcAft>
                <a:spcPts val="600"/>
              </a:spcAft>
              <a:defRPr/>
            </a:pPr>
            <a:r>
              <a:rPr lang="en-US" sz="2100" b="1" kern="1200" dirty="0">
                <a:solidFill>
                  <a:schemeClr val="tx1"/>
                </a:solidFill>
                <a:latin typeface="+mn-lt"/>
                <a:ea typeface="+mn-ea"/>
                <a:cs typeface="+mn-cs"/>
              </a:rPr>
              <a:t>Often used by:</a:t>
            </a:r>
            <a:r>
              <a:rPr lang="en-US" sz="2100" kern="1200" dirty="0">
                <a:solidFill>
                  <a:schemeClr val="tx1"/>
                </a:solidFill>
                <a:latin typeface="+mn-lt"/>
                <a:ea typeface="+mn-ea"/>
                <a:cs typeface="+mn-cs"/>
              </a:rPr>
              <a:t> Municipalities, large universities.</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41201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4228E77-C36C-6DB6-1015-F6D030F1F3B8}"/>
              </a:ext>
            </a:extLst>
          </p:cNvPr>
          <p:cNvSpPr>
            <a:spLocks noGrp="1"/>
          </p:cNvSpPr>
          <p:nvPr>
            <p:ph type="title"/>
          </p:nvPr>
        </p:nvSpPr>
        <p:spPr>
          <a:xfrm>
            <a:off x="411480" y="308611"/>
            <a:ext cx="6173470" cy="891778"/>
          </a:xfrm>
        </p:spPr>
        <p:txBody>
          <a:bodyPr/>
          <a:lstStyle/>
          <a:p>
            <a:r>
              <a:rPr lang="en-US" dirty="0"/>
              <a:t>PAN (Personal Area Network):</a:t>
            </a:r>
            <a:br>
              <a:rPr lang="en-US" dirty="0"/>
            </a:br>
            <a:endParaRPr lang="en-US" dirty="0"/>
          </a:p>
        </p:txBody>
      </p:sp>
      <p:sp>
        <p:nvSpPr>
          <p:cNvPr id="2" name="TextBox 1">
            <a:extLst>
              <a:ext uri="{FF2B5EF4-FFF2-40B4-BE49-F238E27FC236}">
                <a16:creationId xmlns:a16="http://schemas.microsoft.com/office/drawing/2014/main" id="{8D2852E4-EC3F-5D2C-36CD-0F73879F6012}"/>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2100" b="1" kern="1200" dirty="0">
                <a:solidFill>
                  <a:schemeClr val="tx1"/>
                </a:solidFill>
                <a:latin typeface="+mn-lt"/>
                <a:ea typeface="+mn-ea"/>
                <a:cs typeface="+mn-cs"/>
              </a:rPr>
              <a:t>Scope:</a:t>
            </a:r>
            <a:r>
              <a:rPr lang="en-US" sz="2100" kern="1200" dirty="0">
                <a:solidFill>
                  <a:schemeClr val="tx1"/>
                </a:solidFill>
                <a:latin typeface="+mn-lt"/>
                <a:ea typeface="+mn-ea"/>
                <a:cs typeface="+mn-cs"/>
              </a:rPr>
              <a:t> Smallest network, within a person's reach.</a:t>
            </a:r>
          </a:p>
          <a:p>
            <a:pPr defTabSz="685800">
              <a:lnSpc>
                <a:spcPct val="95000"/>
              </a:lnSpc>
              <a:spcAft>
                <a:spcPts val="600"/>
              </a:spcAft>
              <a:defRPr/>
            </a:pPr>
            <a:r>
              <a:rPr lang="en-US" sz="2100" b="1" kern="1200" dirty="0">
                <a:solidFill>
                  <a:schemeClr val="tx1"/>
                </a:solidFill>
                <a:latin typeface="+mn-lt"/>
                <a:ea typeface="+mn-ea"/>
                <a:cs typeface="+mn-cs"/>
              </a:rPr>
              <a:t>Examples:</a:t>
            </a:r>
            <a:r>
              <a:rPr lang="en-US" sz="2100" kern="1200" dirty="0">
                <a:solidFill>
                  <a:schemeClr val="tx1"/>
                </a:solidFill>
                <a:latin typeface="+mn-lt"/>
                <a:ea typeface="+mn-ea"/>
                <a:cs typeface="+mn-cs"/>
              </a:rPr>
              <a:t> Bluetooth headphones, connecting your phone to your laptop.</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207157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1F01F9-D05C-2CBF-BB58-B2094F0DD962}"/>
              </a:ext>
            </a:extLst>
          </p:cNvPr>
          <p:cNvSpPr>
            <a:spLocks noGrp="1"/>
          </p:cNvSpPr>
          <p:nvPr>
            <p:ph type="title"/>
          </p:nvPr>
        </p:nvSpPr>
        <p:spPr>
          <a:xfrm>
            <a:off x="411480" y="308611"/>
            <a:ext cx="6779029" cy="891778"/>
          </a:xfrm>
        </p:spPr>
        <p:txBody>
          <a:bodyPr/>
          <a:lstStyle/>
          <a:p>
            <a:r>
              <a:rPr lang="en-US" dirty="0"/>
              <a:t>WLAN </a:t>
            </a:r>
            <a:br>
              <a:rPr lang="en-US" dirty="0"/>
            </a:br>
            <a:r>
              <a:rPr lang="en-US" dirty="0"/>
              <a:t>(Wireless Local Area Network):</a:t>
            </a:r>
            <a:br>
              <a:rPr lang="en-US" dirty="0"/>
            </a:br>
            <a:endParaRPr lang="en-US" dirty="0"/>
          </a:p>
        </p:txBody>
      </p:sp>
      <p:sp>
        <p:nvSpPr>
          <p:cNvPr id="2" name="TextBox 1">
            <a:extLst>
              <a:ext uri="{FF2B5EF4-FFF2-40B4-BE49-F238E27FC236}">
                <a16:creationId xmlns:a16="http://schemas.microsoft.com/office/drawing/2014/main" id="{A834BD30-204D-EAC0-8DC0-8FA1A6172133}"/>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2100" b="1" kern="1200" dirty="0">
                <a:solidFill>
                  <a:schemeClr val="tx1"/>
                </a:solidFill>
                <a:latin typeface="+mn-lt"/>
                <a:ea typeface="+mn-ea"/>
                <a:cs typeface="+mn-cs"/>
              </a:rPr>
              <a:t>Scope:</a:t>
            </a:r>
            <a:r>
              <a:rPr lang="en-US" sz="2100" kern="1200" dirty="0">
                <a:solidFill>
                  <a:schemeClr val="tx1"/>
                </a:solidFill>
                <a:latin typeface="+mn-lt"/>
                <a:ea typeface="+mn-ea"/>
                <a:cs typeface="+mn-cs"/>
              </a:rPr>
              <a:t> A LAN that uses wireless communication.</a:t>
            </a:r>
          </a:p>
          <a:p>
            <a:pPr defTabSz="685800">
              <a:lnSpc>
                <a:spcPct val="95000"/>
              </a:lnSpc>
              <a:spcAft>
                <a:spcPts val="600"/>
              </a:spcAft>
              <a:defRPr/>
            </a:pPr>
            <a:r>
              <a:rPr lang="en-US" sz="2100" b="1" kern="1200" dirty="0">
                <a:solidFill>
                  <a:schemeClr val="tx1"/>
                </a:solidFill>
                <a:latin typeface="+mn-lt"/>
                <a:ea typeface="+mn-ea"/>
                <a:cs typeface="+mn-cs"/>
              </a:rPr>
              <a:t>Examples:</a:t>
            </a:r>
            <a:r>
              <a:rPr lang="en-US" sz="2100" kern="1200" dirty="0">
                <a:solidFill>
                  <a:schemeClr val="tx1"/>
                </a:solidFill>
                <a:latin typeface="+mn-lt"/>
                <a:ea typeface="+mn-ea"/>
                <a:cs typeface="+mn-cs"/>
              </a:rPr>
              <a:t> Wi-Fi networks.</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38344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8C3C1-FD3A-251E-D1A3-51EF1A73FB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488BB5-E240-5BDC-1C62-AAA1C15557BA}"/>
              </a:ext>
            </a:extLst>
          </p:cNvPr>
          <p:cNvSpPr txBox="1"/>
          <p:nvPr/>
        </p:nvSpPr>
        <p:spPr>
          <a:xfrm>
            <a:off x="2451734" y="2327044"/>
            <a:ext cx="4240531" cy="489411"/>
          </a:xfrm>
          <a:prstGeom prst="rect">
            <a:avLst/>
          </a:prstGeom>
        </p:spPr>
        <p:txBody>
          <a:bodyPr rot="0" spcFirstLastPara="0" vertOverflow="overflow" horzOverflow="overflow" vert="horz" lIns="0" tIns="0" rIns="0" bIns="0" numCol="1" spcCol="365760" rtlCol="0" fromWordArt="0" anchor="t" anchorCtr="0" forceAA="0" compatLnSpc="1">
            <a:prstTxWarp prst="textNoShape">
              <a:avLst/>
            </a:prstTxWarp>
            <a:normAutofit/>
          </a:bodyPr>
          <a:lstStyle/>
          <a:p>
            <a:pPr defTabSz="685800">
              <a:lnSpc>
                <a:spcPct val="90000"/>
              </a:lnSpc>
              <a:spcBef>
                <a:spcPct val="0"/>
              </a:spcBef>
              <a:spcAft>
                <a:spcPts val="600"/>
              </a:spcAft>
              <a:buSzPct val="100000"/>
              <a:defRPr/>
            </a:pPr>
            <a:r>
              <a:rPr lang="en-US" sz="2400" kern="1200" cap="all" baseline="0" dirty="0">
                <a:solidFill>
                  <a:schemeClr val="bg1"/>
                </a:solidFill>
                <a:highlight>
                  <a:srgbClr val="000000"/>
                </a:highlight>
                <a:latin typeface="+mj-lt"/>
                <a:ea typeface="+mj-ea"/>
                <a:cs typeface="+mj-cs"/>
              </a:rPr>
              <a:t>Networks-the logical</a:t>
            </a:r>
          </a:p>
        </p:txBody>
      </p:sp>
    </p:spTree>
    <p:extLst>
      <p:ext uri="{BB962C8B-B14F-4D97-AF65-F5344CB8AC3E}">
        <p14:creationId xmlns:p14="http://schemas.microsoft.com/office/powerpoint/2010/main" val="241568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373A8F-8FD1-EBFC-AC30-7DF75D04E1A4}"/>
              </a:ext>
            </a:extLst>
          </p:cNvPr>
          <p:cNvSpPr>
            <a:spLocks noGrp="1"/>
          </p:cNvSpPr>
          <p:nvPr>
            <p:ph type="title"/>
          </p:nvPr>
        </p:nvSpPr>
        <p:spPr>
          <a:xfrm>
            <a:off x="411480" y="308611"/>
            <a:ext cx="6173470" cy="891778"/>
          </a:xfrm>
        </p:spPr>
        <p:txBody>
          <a:bodyPr/>
          <a:lstStyle/>
          <a:p>
            <a:r>
              <a:rPr lang="en-US" dirty="0"/>
              <a:t>The OSI Model</a:t>
            </a:r>
            <a:br>
              <a:rPr lang="en-US" dirty="0"/>
            </a:br>
            <a:endParaRPr lang="en-US" dirty="0"/>
          </a:p>
        </p:txBody>
      </p:sp>
      <p:sp>
        <p:nvSpPr>
          <p:cNvPr id="2" name="TextBox 1">
            <a:extLst>
              <a:ext uri="{FF2B5EF4-FFF2-40B4-BE49-F238E27FC236}">
                <a16:creationId xmlns:a16="http://schemas.microsoft.com/office/drawing/2014/main" id="{262501A3-B573-1950-3957-CF85E79B87D4}"/>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1900" b="1" kern="1200" dirty="0">
                <a:solidFill>
                  <a:schemeClr val="tx1"/>
                </a:solidFill>
                <a:latin typeface="+mn-lt"/>
                <a:ea typeface="+mn-ea"/>
                <a:cs typeface="+mn-cs"/>
              </a:rPr>
              <a:t>Purpose:</a:t>
            </a:r>
            <a:r>
              <a:rPr lang="en-US" sz="1900" kern="1200" dirty="0">
                <a:solidFill>
                  <a:schemeClr val="tx1"/>
                </a:solidFill>
                <a:latin typeface="+mn-lt"/>
                <a:ea typeface="+mn-ea"/>
                <a:cs typeface="+mn-cs"/>
              </a:rPr>
              <a:t> A conceptual framework for understanding how network communication works. Divides networking into 7 distinct layers.</a:t>
            </a:r>
          </a:p>
          <a:p>
            <a:pPr defTabSz="685800">
              <a:lnSpc>
                <a:spcPct val="95000"/>
              </a:lnSpc>
              <a:spcAft>
                <a:spcPts val="600"/>
              </a:spcAft>
              <a:buSzPct val="100000"/>
              <a:defRPr/>
            </a:pPr>
            <a:r>
              <a:rPr lang="en-US" sz="1900" b="1" kern="1200" dirty="0">
                <a:solidFill>
                  <a:schemeClr val="tx1"/>
                </a:solidFill>
                <a:latin typeface="+mn-lt"/>
                <a:ea typeface="+mn-ea"/>
                <a:cs typeface="+mn-cs"/>
              </a:rPr>
              <a:t>Why is it important?</a:t>
            </a:r>
            <a:endParaRPr lang="en-US" sz="1900" kern="1200" dirty="0">
              <a:solidFill>
                <a:schemeClr val="tx1"/>
              </a:solidFill>
              <a:latin typeface="+mn-lt"/>
              <a:ea typeface="+mn-ea"/>
              <a:cs typeface="+mn-cs"/>
            </a:endParaRPr>
          </a:p>
          <a:p>
            <a:pPr defTabSz="685800">
              <a:lnSpc>
                <a:spcPct val="95000"/>
              </a:lnSpc>
              <a:spcAft>
                <a:spcPts val="600"/>
              </a:spcAft>
              <a:buSzPct val="100000"/>
              <a:defRPr/>
            </a:pPr>
            <a:r>
              <a:rPr lang="en-US" sz="1900" b="1" kern="1200" dirty="0">
                <a:solidFill>
                  <a:schemeClr val="tx1"/>
                </a:solidFill>
                <a:latin typeface="+mn-lt"/>
                <a:ea typeface="+mn-ea"/>
                <a:cs typeface="+mn-cs"/>
              </a:rPr>
              <a:t>Standardization:</a:t>
            </a:r>
            <a:r>
              <a:rPr lang="en-US" sz="1900" kern="1200" dirty="0">
                <a:solidFill>
                  <a:schemeClr val="tx1"/>
                </a:solidFill>
                <a:latin typeface="+mn-lt"/>
                <a:ea typeface="+mn-ea"/>
                <a:cs typeface="+mn-cs"/>
              </a:rPr>
              <a:t> Allows different vendors' devices to communicate.</a:t>
            </a:r>
          </a:p>
          <a:p>
            <a:pPr defTabSz="685800">
              <a:lnSpc>
                <a:spcPct val="95000"/>
              </a:lnSpc>
              <a:spcAft>
                <a:spcPts val="600"/>
              </a:spcAft>
              <a:buSzPct val="100000"/>
              <a:defRPr/>
            </a:pPr>
            <a:r>
              <a:rPr lang="en-US" sz="1900" b="1" kern="1200" dirty="0">
                <a:solidFill>
                  <a:schemeClr val="tx1"/>
                </a:solidFill>
                <a:latin typeface="+mn-lt"/>
                <a:ea typeface="+mn-ea"/>
                <a:cs typeface="+mn-cs"/>
              </a:rPr>
              <a:t>Troubleshooting:</a:t>
            </a:r>
            <a:r>
              <a:rPr lang="en-US" sz="1900" kern="1200" dirty="0">
                <a:solidFill>
                  <a:schemeClr val="tx1"/>
                </a:solidFill>
                <a:latin typeface="+mn-lt"/>
                <a:ea typeface="+mn-ea"/>
                <a:cs typeface="+mn-cs"/>
              </a:rPr>
              <a:t> Helps isolate problems to a specific layer.</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spTree>
    <p:extLst>
      <p:ext uri="{BB962C8B-B14F-4D97-AF65-F5344CB8AC3E}">
        <p14:creationId xmlns:p14="http://schemas.microsoft.com/office/powerpoint/2010/main" val="265229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68156-747F-30D1-55DF-357E97A0D712}"/>
              </a:ext>
            </a:extLst>
          </p:cNvPr>
          <p:cNvSpPr txBox="1"/>
          <p:nvPr/>
        </p:nvSpPr>
        <p:spPr>
          <a:xfrm>
            <a:off x="411481" y="308611"/>
            <a:ext cx="6346766" cy="891778"/>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182880" indent="-182880" defTabSz="685800">
              <a:lnSpc>
                <a:spcPct val="80000"/>
              </a:lnSpc>
              <a:spcBef>
                <a:spcPct val="0"/>
              </a:spcBef>
              <a:spcAft>
                <a:spcPts val="600"/>
              </a:spcAft>
              <a:buSzPct val="100000"/>
              <a:defRPr/>
            </a:pPr>
            <a:r>
              <a:rPr lang="en-US" sz="3000" kern="1200" cap="all" spc="-75" baseline="0" dirty="0">
                <a:solidFill>
                  <a:schemeClr val="tx2"/>
                </a:solidFill>
                <a:latin typeface="+mj-lt"/>
                <a:ea typeface="+mj-ea"/>
                <a:cs typeface="+mj-cs"/>
              </a:rPr>
              <a:t>OSI Model vs TCP/IP Model</a:t>
            </a:r>
          </a:p>
        </p:txBody>
      </p:sp>
      <p:pic>
        <p:nvPicPr>
          <p:cNvPr id="3" name="Picture 2">
            <a:extLst>
              <a:ext uri="{FF2B5EF4-FFF2-40B4-BE49-F238E27FC236}">
                <a16:creationId xmlns:a16="http://schemas.microsoft.com/office/drawing/2014/main" id="{B2CFE8F7-A9CA-C07D-AF43-7128A9341F66}"/>
              </a:ext>
            </a:extLst>
          </p:cNvPr>
          <p:cNvPicPr>
            <a:picLocks noChangeAspect="1"/>
          </p:cNvPicPr>
          <p:nvPr/>
        </p:nvPicPr>
        <p:blipFill>
          <a:blip r:embed="rId2"/>
          <a:stretch>
            <a:fillRect/>
          </a:stretch>
        </p:blipFill>
        <p:spPr>
          <a:xfrm>
            <a:off x="2548890" y="754500"/>
            <a:ext cx="4209357" cy="4209357"/>
          </a:xfrm>
          <a:prstGeom prst="rect">
            <a:avLst/>
          </a:prstGeom>
        </p:spPr>
      </p:pic>
    </p:spTree>
    <p:extLst>
      <p:ext uri="{BB962C8B-B14F-4D97-AF65-F5344CB8AC3E}">
        <p14:creationId xmlns:p14="http://schemas.microsoft.com/office/powerpoint/2010/main" val="250598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0173B3-8010-A67C-BB29-6223DF5E01B1}"/>
              </a:ext>
            </a:extLst>
          </p:cNvPr>
          <p:cNvSpPr>
            <a:spLocks noGrp="1"/>
          </p:cNvSpPr>
          <p:nvPr>
            <p:ph type="title"/>
          </p:nvPr>
        </p:nvSpPr>
        <p:spPr>
          <a:xfrm>
            <a:off x="411480" y="308611"/>
            <a:ext cx="6173470" cy="891778"/>
          </a:xfrm>
        </p:spPr>
        <p:txBody>
          <a:bodyPr/>
          <a:lstStyle/>
          <a:p>
            <a:r>
              <a:rPr lang="en-US" dirty="0"/>
              <a:t>Exercise – OSI Model</a:t>
            </a:r>
            <a:br>
              <a:rPr lang="en-US" dirty="0"/>
            </a:br>
            <a:endParaRPr lang="en-US" dirty="0"/>
          </a:p>
        </p:txBody>
      </p:sp>
      <p:sp>
        <p:nvSpPr>
          <p:cNvPr id="2" name="TextBox 1">
            <a:extLst>
              <a:ext uri="{FF2B5EF4-FFF2-40B4-BE49-F238E27FC236}">
                <a16:creationId xmlns:a16="http://schemas.microsoft.com/office/drawing/2014/main" id="{7F431269-66B1-BB78-B24D-37162877439A}"/>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600" kern="1200" dirty="0">
                <a:solidFill>
                  <a:schemeClr val="tx1"/>
                </a:solidFill>
                <a:latin typeface="+mn-lt"/>
                <a:ea typeface="+mn-ea"/>
                <a:cs typeface="+mn-cs"/>
              </a:rPr>
              <a:t>Seven Groups</a:t>
            </a:r>
          </a:p>
          <a:p>
            <a:pPr defTabSz="685800">
              <a:lnSpc>
                <a:spcPct val="95000"/>
              </a:lnSpc>
              <a:spcAft>
                <a:spcPts val="600"/>
              </a:spcAft>
              <a:defRPr/>
            </a:pPr>
            <a:r>
              <a:rPr lang="en-US" sz="1600" kern="1200" dirty="0">
                <a:solidFill>
                  <a:schemeClr val="tx1"/>
                </a:solidFill>
                <a:latin typeface="+mn-lt"/>
                <a:ea typeface="+mn-ea"/>
                <a:cs typeface="+mn-cs"/>
              </a:rPr>
              <a:t>Present</a:t>
            </a:r>
          </a:p>
          <a:p>
            <a:pPr defTabSz="685800">
              <a:lnSpc>
                <a:spcPct val="95000"/>
              </a:lnSpc>
              <a:spcAft>
                <a:spcPts val="600"/>
              </a:spcAft>
              <a:defRPr/>
            </a:pPr>
            <a:r>
              <a:rPr lang="en-US" sz="1600" kern="1200" dirty="0">
                <a:solidFill>
                  <a:schemeClr val="tx1"/>
                </a:solidFill>
                <a:latin typeface="+mn-lt"/>
                <a:ea typeface="+mn-ea"/>
                <a:cs typeface="+mn-cs"/>
              </a:rPr>
              <a:t>What is a function/purpose of your assigned layer?</a:t>
            </a:r>
          </a:p>
          <a:p>
            <a:pPr defTabSz="685800">
              <a:lnSpc>
                <a:spcPct val="95000"/>
              </a:lnSpc>
              <a:spcAft>
                <a:spcPts val="600"/>
              </a:spcAft>
              <a:defRPr/>
            </a:pPr>
            <a:r>
              <a:rPr lang="en-US" sz="1600" kern="1200" dirty="0">
                <a:solidFill>
                  <a:schemeClr val="tx1"/>
                </a:solidFill>
                <a:latin typeface="+mn-lt"/>
                <a:ea typeface="+mn-ea"/>
                <a:cs typeface="+mn-cs"/>
              </a:rPr>
              <a:t>What is a relevant equipment or protocol for your assigned layer? Describe that equipment or protocol</a:t>
            </a:r>
          </a:p>
          <a:p>
            <a:pPr defTabSz="685800">
              <a:lnSpc>
                <a:spcPct val="95000"/>
              </a:lnSpc>
              <a:spcAft>
                <a:spcPts val="600"/>
              </a:spcAft>
              <a:defRPr/>
            </a:pPr>
            <a:r>
              <a:rPr lang="en-US" sz="1600" kern="1200" dirty="0">
                <a:solidFill>
                  <a:schemeClr val="tx1"/>
                </a:solidFill>
                <a:latin typeface="+mn-lt"/>
                <a:ea typeface="+mn-ea"/>
                <a:cs typeface="+mn-cs"/>
              </a:rPr>
              <a:t>Mnemonic: </a:t>
            </a:r>
            <a:r>
              <a:rPr lang="en-US" sz="1600" b="1" kern="1200" dirty="0">
                <a:solidFill>
                  <a:schemeClr val="tx1"/>
                </a:solidFill>
                <a:latin typeface="+mn-lt"/>
                <a:ea typeface="+mn-ea"/>
                <a:cs typeface="+mn-cs"/>
              </a:rPr>
              <a:t>“All People Seem To Need Data Processing”</a:t>
            </a:r>
            <a:r>
              <a:rPr lang="en-US" sz="1600" kern="1200" dirty="0">
                <a:solidFill>
                  <a:schemeClr val="tx1"/>
                </a:solidFill>
                <a:latin typeface="+mn-lt"/>
                <a:ea typeface="+mn-ea"/>
                <a:cs typeface="+mn-cs"/>
              </a:rPr>
              <a:t> (or come up with your own!)</a:t>
            </a:r>
          </a:p>
          <a:p>
            <a:pPr defTabSz="685800">
              <a:lnSpc>
                <a:spcPct val="95000"/>
              </a:lnSpc>
              <a:spcAft>
                <a:spcPts val="600"/>
              </a:spcAft>
              <a:defRPr/>
            </a:pPr>
            <a:r>
              <a:rPr lang="en-US" sz="1600" kern="1200" dirty="0">
                <a:solidFill>
                  <a:schemeClr val="tx1"/>
                </a:solidFill>
                <a:latin typeface="+mn-lt"/>
                <a:ea typeface="+mn-ea"/>
                <a:cs typeface="+mn-cs"/>
              </a:rPr>
              <a:t>Encapsulation/Decapsulation (briefly): How data is wrapped/unwrapped as it moves up/down the layers.</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384282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760887-EEF0-0155-F9DB-86CAFC25EE5B}"/>
              </a:ext>
            </a:extLst>
          </p:cNvPr>
          <p:cNvSpPr>
            <a:spLocks noGrp="1"/>
          </p:cNvSpPr>
          <p:nvPr>
            <p:ph type="title"/>
          </p:nvPr>
        </p:nvSpPr>
        <p:spPr>
          <a:xfrm>
            <a:off x="411479" y="308611"/>
            <a:ext cx="7468985" cy="891778"/>
          </a:xfrm>
        </p:spPr>
        <p:txBody>
          <a:bodyPr/>
          <a:lstStyle/>
          <a:p>
            <a:r>
              <a:rPr lang="en-US" sz="2800" dirty="0"/>
              <a:t>MAC Addressing (Physical Address)</a:t>
            </a:r>
            <a:br>
              <a:rPr lang="en-US" sz="2800" dirty="0"/>
            </a:br>
            <a:endParaRPr lang="en-US" sz="2800" dirty="0"/>
          </a:p>
        </p:txBody>
      </p:sp>
      <p:sp>
        <p:nvSpPr>
          <p:cNvPr id="2" name="TextBox 1">
            <a:extLst>
              <a:ext uri="{FF2B5EF4-FFF2-40B4-BE49-F238E27FC236}">
                <a16:creationId xmlns:a16="http://schemas.microsoft.com/office/drawing/2014/main" id="{0A0B370C-7113-FA41-88FA-4929E7873E27}"/>
              </a:ext>
            </a:extLst>
          </p:cNvPr>
          <p:cNvSpPr txBox="1"/>
          <p:nvPr/>
        </p:nvSpPr>
        <p:spPr>
          <a:xfrm>
            <a:off x="469669" y="1121179"/>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1600" b="1" kern="1200" dirty="0">
                <a:solidFill>
                  <a:schemeClr val="tx1"/>
                </a:solidFill>
                <a:latin typeface="+mn-lt"/>
                <a:ea typeface="+mn-ea"/>
                <a:cs typeface="+mn-cs"/>
              </a:rPr>
              <a:t>Definition:</a:t>
            </a:r>
            <a:r>
              <a:rPr lang="en-US" sz="1600" kern="1200" dirty="0">
                <a:solidFill>
                  <a:schemeClr val="tx1"/>
                </a:solidFill>
                <a:latin typeface="+mn-lt"/>
                <a:ea typeface="+mn-ea"/>
                <a:cs typeface="+mn-cs"/>
              </a:rPr>
              <a:t> A unique 48-bit (12 hexadecimal digits, e.g., 00:1A:2B:3C:4D:5E) hardware address "burned in" to a device's Network Interface Card (NIC).</a:t>
            </a:r>
          </a:p>
          <a:p>
            <a:pPr defTabSz="685800">
              <a:lnSpc>
                <a:spcPct val="95000"/>
              </a:lnSpc>
              <a:spcAft>
                <a:spcPts val="600"/>
              </a:spcAft>
              <a:buSzPct val="100000"/>
              <a:defRPr/>
            </a:pPr>
            <a:r>
              <a:rPr lang="en-US" sz="1600" b="1" kern="1200" dirty="0">
                <a:solidFill>
                  <a:schemeClr val="tx1"/>
                </a:solidFill>
                <a:latin typeface="+mn-lt"/>
                <a:ea typeface="+mn-ea"/>
                <a:cs typeface="+mn-cs"/>
              </a:rPr>
              <a:t>Purpose:</a:t>
            </a:r>
            <a:r>
              <a:rPr lang="en-US" sz="1600" kern="1200" dirty="0">
                <a:solidFill>
                  <a:schemeClr val="tx1"/>
                </a:solidFill>
                <a:latin typeface="+mn-lt"/>
                <a:ea typeface="+mn-ea"/>
                <a:cs typeface="+mn-cs"/>
              </a:rPr>
              <a:t> Identifies devices within the local network segment (LAN) for Layer 2 communication.</a:t>
            </a:r>
          </a:p>
          <a:p>
            <a:pPr defTabSz="685800">
              <a:lnSpc>
                <a:spcPct val="95000"/>
              </a:lnSpc>
              <a:spcAft>
                <a:spcPts val="600"/>
              </a:spcAft>
              <a:buSzPct val="100000"/>
              <a:defRPr/>
            </a:pPr>
            <a:r>
              <a:rPr lang="en-US" sz="1600" b="1" kern="1200" dirty="0">
                <a:solidFill>
                  <a:schemeClr val="tx1"/>
                </a:solidFill>
                <a:latin typeface="+mn-lt"/>
                <a:ea typeface="+mn-ea"/>
                <a:cs typeface="+mn-cs"/>
              </a:rPr>
              <a:t>Key:</a:t>
            </a:r>
            <a:r>
              <a:rPr lang="en-US" sz="1600" kern="1200" dirty="0">
                <a:solidFill>
                  <a:schemeClr val="tx1"/>
                </a:solidFill>
                <a:latin typeface="+mn-lt"/>
                <a:ea typeface="+mn-ea"/>
                <a:cs typeface="+mn-cs"/>
              </a:rPr>
              <a:t> First 6 hex digits (OUI) identify manufacturer; last 6 are unique to the device.</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2212121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D41C0CB-23F7-162D-E9DB-C37C90614F61}"/>
              </a:ext>
            </a:extLst>
          </p:cNvPr>
          <p:cNvSpPr>
            <a:spLocks noGrp="1"/>
          </p:cNvSpPr>
          <p:nvPr>
            <p:ph type="title"/>
          </p:nvPr>
        </p:nvSpPr>
        <p:spPr>
          <a:xfrm>
            <a:off x="411480" y="308611"/>
            <a:ext cx="7136476" cy="891778"/>
          </a:xfrm>
        </p:spPr>
        <p:txBody>
          <a:bodyPr/>
          <a:lstStyle/>
          <a:p>
            <a:r>
              <a:rPr lang="en-US" sz="2800" dirty="0"/>
              <a:t>MAC Addressing (Physical Address)</a:t>
            </a:r>
            <a:br>
              <a:rPr lang="en-US" sz="2800" dirty="0"/>
            </a:br>
            <a:endParaRPr lang="en-US" sz="2800" dirty="0"/>
          </a:p>
        </p:txBody>
      </p:sp>
      <p:sp>
        <p:nvSpPr>
          <p:cNvPr id="2" name="TextBox 1">
            <a:extLst>
              <a:ext uri="{FF2B5EF4-FFF2-40B4-BE49-F238E27FC236}">
                <a16:creationId xmlns:a16="http://schemas.microsoft.com/office/drawing/2014/main" id="{E5CD581B-875D-F686-BCF9-1E73BE8104EE}"/>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2100" b="1" kern="1200" dirty="0">
                <a:solidFill>
                  <a:schemeClr val="tx1"/>
                </a:solidFill>
                <a:latin typeface="+mn-lt"/>
                <a:ea typeface="+mn-ea"/>
                <a:cs typeface="+mn-cs"/>
              </a:rPr>
              <a:t>MAC Addressing (Physical Address)</a:t>
            </a:r>
            <a:endParaRPr lang="en-US" sz="2100" kern="1200" dirty="0">
              <a:solidFill>
                <a:schemeClr val="tx1"/>
              </a:solidFill>
              <a:latin typeface="+mn-lt"/>
              <a:ea typeface="+mn-ea"/>
              <a:cs typeface="+mn-cs"/>
            </a:endParaRPr>
          </a:p>
          <a:p>
            <a:pPr defTabSz="685800">
              <a:lnSpc>
                <a:spcPct val="95000"/>
              </a:lnSpc>
              <a:spcAft>
                <a:spcPts val="600"/>
              </a:spcAft>
              <a:buSzPct val="100000"/>
              <a:defRPr/>
            </a:pPr>
            <a:r>
              <a:rPr lang="en-US" sz="2100" b="1" kern="1200" dirty="0">
                <a:solidFill>
                  <a:schemeClr val="tx1"/>
                </a:solidFill>
                <a:latin typeface="+mn-lt"/>
                <a:ea typeface="+mn-ea"/>
                <a:cs typeface="+mn-cs"/>
              </a:rPr>
              <a:t>Role:</a:t>
            </a:r>
            <a:r>
              <a:rPr lang="en-US" sz="2100" kern="1200" dirty="0">
                <a:solidFill>
                  <a:schemeClr val="tx1"/>
                </a:solidFill>
                <a:latin typeface="+mn-lt"/>
                <a:ea typeface="+mn-ea"/>
                <a:cs typeface="+mn-cs"/>
              </a:rPr>
              <a:t> Used by switches for local frame forwarding; doesn't traverse routers.</a:t>
            </a:r>
          </a:p>
          <a:p>
            <a:pPr defTabSz="685800">
              <a:lnSpc>
                <a:spcPct val="95000"/>
              </a:lnSpc>
              <a:spcAft>
                <a:spcPts val="600"/>
              </a:spcAft>
              <a:buSzPct val="100000"/>
              <a:defRPr/>
            </a:pPr>
            <a:r>
              <a:rPr lang="en-US" sz="2100" b="1" kern="1200" dirty="0">
                <a:solidFill>
                  <a:schemeClr val="tx1"/>
                </a:solidFill>
                <a:latin typeface="+mn-lt"/>
                <a:ea typeface="+mn-ea"/>
                <a:cs typeface="+mn-cs"/>
              </a:rPr>
              <a:t>Relationship to IP:</a:t>
            </a:r>
            <a:r>
              <a:rPr lang="en-US" sz="2100" kern="1200" dirty="0">
                <a:solidFill>
                  <a:schemeClr val="tx1"/>
                </a:solidFill>
                <a:latin typeface="+mn-lt"/>
                <a:ea typeface="+mn-ea"/>
                <a:cs typeface="+mn-cs"/>
              </a:rPr>
              <a:t> ARP maps Layer 3 IP addresses to Layer 2 MAC addresses on a local network.</a:t>
            </a:r>
          </a:p>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04636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descr="Circling Molecule">
            <a:extLst>
              <a:ext uri="{FF2B5EF4-FFF2-40B4-BE49-F238E27FC236}">
                <a16:creationId xmlns:a16="http://schemas.microsoft.com/office/drawing/2014/main" id="{76C944AC-B3F3-83A8-5DAC-C494B4BE0D3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6183" b="749"/>
          <a:stretch>
            <a:fillRect/>
          </a:stretch>
        </p:blipFill>
        <p:spPr>
          <a:xfrm>
            <a:off x="20" y="171450"/>
            <a:ext cx="9143980" cy="4800600"/>
          </a:xfrm>
          <a:prstGeom prst="rect">
            <a:avLst/>
          </a:prstGeom>
          <a:noFill/>
        </p:spPr>
      </p:pic>
      <p:sp>
        <p:nvSpPr>
          <p:cNvPr id="2" name="TextBox 1">
            <a:extLst>
              <a:ext uri="{FF2B5EF4-FFF2-40B4-BE49-F238E27FC236}">
                <a16:creationId xmlns:a16="http://schemas.microsoft.com/office/drawing/2014/main" id="{C476FCED-ECF7-E52C-3821-C7E91EBC90A7}"/>
              </a:ext>
            </a:extLst>
          </p:cNvPr>
          <p:cNvSpPr txBox="1"/>
          <p:nvPr/>
        </p:nvSpPr>
        <p:spPr>
          <a:xfrm>
            <a:off x="2464724" y="2082339"/>
            <a:ext cx="4684222" cy="489411"/>
          </a:xfrm>
          <a:prstGeom prst="rect">
            <a:avLst/>
          </a:prstGeom>
        </p:spPr>
        <p:txBody>
          <a:bodyPr rot="0" spcFirstLastPara="0" vertOverflow="overflow" horzOverflow="overflow" vert="horz" lIns="0" tIns="0" rIns="0" bIns="0" numCol="1" spcCol="365760" rtlCol="0" fromWordArt="0" anchor="t" anchorCtr="0" forceAA="0" compatLnSpc="1">
            <a:prstTxWarp prst="textNoShape">
              <a:avLst/>
            </a:prstTxWarp>
            <a:normAutofit/>
          </a:bodyPr>
          <a:lstStyle/>
          <a:p>
            <a:pPr defTabSz="685800">
              <a:lnSpc>
                <a:spcPct val="90000"/>
              </a:lnSpc>
              <a:spcBef>
                <a:spcPct val="0"/>
              </a:spcBef>
              <a:spcAft>
                <a:spcPts val="600"/>
              </a:spcAft>
              <a:buSzPct val="100000"/>
              <a:defRPr/>
            </a:pPr>
            <a:r>
              <a:rPr lang="en-US" sz="2400" kern="1200" cap="all" baseline="0" dirty="0">
                <a:solidFill>
                  <a:schemeClr val="bg1"/>
                </a:solidFill>
                <a:highlight>
                  <a:srgbClr val="000000"/>
                </a:highlight>
                <a:latin typeface="+mj-lt"/>
                <a:ea typeface="+mj-ea"/>
                <a:cs typeface="+mj-cs"/>
              </a:rPr>
              <a:t>Networks – The Physical</a:t>
            </a:r>
          </a:p>
        </p:txBody>
      </p:sp>
    </p:spTree>
    <p:extLst>
      <p:ext uri="{BB962C8B-B14F-4D97-AF65-F5344CB8AC3E}">
        <p14:creationId xmlns:p14="http://schemas.microsoft.com/office/powerpoint/2010/main" val="278569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9A40ED-22BD-1D15-E375-615A4D710CF8}"/>
              </a:ext>
            </a:extLst>
          </p:cNvPr>
          <p:cNvSpPr>
            <a:spLocks noGrp="1"/>
          </p:cNvSpPr>
          <p:nvPr>
            <p:ph type="title"/>
          </p:nvPr>
        </p:nvSpPr>
        <p:spPr>
          <a:xfrm>
            <a:off x="411480" y="308611"/>
            <a:ext cx="6995160" cy="891778"/>
          </a:xfrm>
        </p:spPr>
        <p:txBody>
          <a:bodyPr/>
          <a:lstStyle/>
          <a:p>
            <a:r>
              <a:rPr lang="en-US" dirty="0"/>
              <a:t>IP Addressing (Logical Address)</a:t>
            </a:r>
            <a:br>
              <a:rPr lang="en-US" dirty="0"/>
            </a:br>
            <a:endParaRPr lang="en-US" dirty="0"/>
          </a:p>
        </p:txBody>
      </p:sp>
      <p:sp>
        <p:nvSpPr>
          <p:cNvPr id="2" name="TextBox 1">
            <a:extLst>
              <a:ext uri="{FF2B5EF4-FFF2-40B4-BE49-F238E27FC236}">
                <a16:creationId xmlns:a16="http://schemas.microsoft.com/office/drawing/2014/main" id="{B6BAC7DD-B9C8-4BE9-F77B-785D20E0AB68}"/>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1500" b="1" kern="1200" dirty="0">
                <a:solidFill>
                  <a:schemeClr val="tx1"/>
                </a:solidFill>
                <a:latin typeface="+mn-lt"/>
                <a:ea typeface="+mn-ea"/>
                <a:cs typeface="+mn-cs"/>
              </a:rPr>
              <a:t>Definition:</a:t>
            </a:r>
            <a:r>
              <a:rPr lang="en-US" sz="1500" kern="1200" dirty="0">
                <a:solidFill>
                  <a:schemeClr val="tx1"/>
                </a:solidFill>
                <a:latin typeface="+mn-lt"/>
                <a:ea typeface="+mn-ea"/>
                <a:cs typeface="+mn-cs"/>
              </a:rPr>
              <a:t> A unique numerical label for devices using Internet Protocol, allowing identification and location on a network.</a:t>
            </a:r>
          </a:p>
          <a:p>
            <a:pPr defTabSz="685800">
              <a:lnSpc>
                <a:spcPct val="95000"/>
              </a:lnSpc>
              <a:spcAft>
                <a:spcPts val="600"/>
              </a:spcAft>
              <a:buSzPct val="100000"/>
              <a:defRPr/>
            </a:pPr>
            <a:r>
              <a:rPr lang="en-US" sz="1500" b="1" kern="1200" dirty="0">
                <a:solidFill>
                  <a:schemeClr val="tx1"/>
                </a:solidFill>
                <a:latin typeface="+mn-lt"/>
                <a:ea typeface="+mn-ea"/>
                <a:cs typeface="+mn-cs"/>
              </a:rPr>
              <a:t>IPv4 (32-bit):</a:t>
            </a:r>
            <a:endParaRPr lang="en-US" sz="1500" kern="1200" dirty="0">
              <a:solidFill>
                <a:schemeClr val="tx1"/>
              </a:solidFill>
              <a:latin typeface="+mn-lt"/>
              <a:ea typeface="+mn-ea"/>
              <a:cs typeface="+mn-cs"/>
            </a:endParaRPr>
          </a:p>
          <a:p>
            <a:pPr defTabSz="685800">
              <a:lnSpc>
                <a:spcPct val="95000"/>
              </a:lnSpc>
              <a:spcAft>
                <a:spcPts val="600"/>
              </a:spcAft>
              <a:defRPr/>
            </a:pPr>
            <a:r>
              <a:rPr lang="en-US" sz="1500" kern="1200" dirty="0">
                <a:solidFill>
                  <a:schemeClr val="tx1"/>
                </a:solidFill>
                <a:latin typeface="+mn-lt"/>
                <a:ea typeface="+mn-ea"/>
                <a:cs typeface="+mn-cs"/>
              </a:rPr>
              <a:t>Dotted-decimal (e.g., 192.168.1.100).</a:t>
            </a:r>
          </a:p>
          <a:p>
            <a:pPr defTabSz="685800">
              <a:lnSpc>
                <a:spcPct val="95000"/>
              </a:lnSpc>
              <a:spcAft>
                <a:spcPts val="600"/>
              </a:spcAft>
              <a:defRPr/>
            </a:pPr>
            <a:r>
              <a:rPr lang="en-US" sz="1500" kern="1200" dirty="0">
                <a:solidFill>
                  <a:schemeClr val="tx1"/>
                </a:solidFill>
                <a:latin typeface="+mn-lt"/>
                <a:ea typeface="+mn-ea"/>
                <a:cs typeface="+mn-cs"/>
              </a:rPr>
              <a:t>Classes (A, B, C): General network size categories.</a:t>
            </a:r>
          </a:p>
          <a:p>
            <a:pPr defTabSz="685800">
              <a:lnSpc>
                <a:spcPct val="95000"/>
              </a:lnSpc>
              <a:spcAft>
                <a:spcPts val="600"/>
              </a:spcAft>
              <a:defRPr/>
            </a:pPr>
            <a:r>
              <a:rPr lang="en-US" sz="1500" kern="1200" dirty="0">
                <a:solidFill>
                  <a:schemeClr val="tx1"/>
                </a:solidFill>
                <a:latin typeface="+mn-lt"/>
                <a:ea typeface="+mn-ea"/>
                <a:cs typeface="+mn-cs"/>
              </a:rPr>
              <a:t>Private vs. Public: Private IPs (e.g., 192.168.x.x, 10.x.x.x) are for internal networks, non-routable on the Internet. Public IPs are globally unique and routable.</a:t>
            </a:r>
          </a:p>
          <a:p>
            <a:pPr defTabSz="685800">
              <a:lnSpc>
                <a:spcPct val="95000"/>
              </a:lnSpc>
              <a:spcAft>
                <a:spcPts val="600"/>
              </a:spcAft>
              <a:buSzPct val="100000"/>
              <a:defRPr/>
            </a:pPr>
            <a:endParaRPr lang="en-US" sz="1500" kern="1200" dirty="0">
              <a:solidFill>
                <a:schemeClr val="tx1"/>
              </a:solidFill>
              <a:latin typeface="+mn-lt"/>
              <a:ea typeface="+mn-ea"/>
              <a:cs typeface="+mn-cs"/>
            </a:endParaRPr>
          </a:p>
        </p:txBody>
      </p:sp>
    </p:spTree>
    <p:extLst>
      <p:ext uri="{BB962C8B-B14F-4D97-AF65-F5344CB8AC3E}">
        <p14:creationId xmlns:p14="http://schemas.microsoft.com/office/powerpoint/2010/main" val="386357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EB8DF8-DB45-069F-08BC-DD298E0320FA}"/>
              </a:ext>
            </a:extLst>
          </p:cNvPr>
          <p:cNvSpPr>
            <a:spLocks noGrp="1"/>
          </p:cNvSpPr>
          <p:nvPr>
            <p:ph type="title"/>
          </p:nvPr>
        </p:nvSpPr>
        <p:spPr>
          <a:xfrm>
            <a:off x="411479" y="308611"/>
            <a:ext cx="6887095" cy="891778"/>
          </a:xfrm>
        </p:spPr>
        <p:txBody>
          <a:bodyPr/>
          <a:lstStyle/>
          <a:p>
            <a:r>
              <a:rPr lang="en-US" dirty="0"/>
              <a:t>IP Addressing (Logical Address)</a:t>
            </a:r>
            <a:br>
              <a:rPr lang="en-US" dirty="0"/>
            </a:br>
            <a:endParaRPr lang="en-US" dirty="0"/>
          </a:p>
        </p:txBody>
      </p:sp>
      <p:sp>
        <p:nvSpPr>
          <p:cNvPr id="2" name="TextBox 1">
            <a:extLst>
              <a:ext uri="{FF2B5EF4-FFF2-40B4-BE49-F238E27FC236}">
                <a16:creationId xmlns:a16="http://schemas.microsoft.com/office/drawing/2014/main" id="{0C8AF1DF-9550-B72C-3935-CF89529004B7}"/>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600" b="1" kern="1200" dirty="0">
                <a:solidFill>
                  <a:schemeClr val="tx1"/>
                </a:solidFill>
                <a:latin typeface="+mn-lt"/>
                <a:ea typeface="+mn-ea"/>
                <a:cs typeface="+mn-cs"/>
              </a:rPr>
              <a:t>NAT:</a:t>
            </a:r>
            <a:r>
              <a:rPr lang="en-US" sz="1600" kern="1200" dirty="0">
                <a:solidFill>
                  <a:schemeClr val="tx1"/>
                </a:solidFill>
                <a:latin typeface="+mn-lt"/>
                <a:ea typeface="+mn-ea"/>
                <a:cs typeface="+mn-cs"/>
              </a:rPr>
              <a:t> Translates private IPs to public IPs for Internet access.</a:t>
            </a:r>
          </a:p>
          <a:p>
            <a:pPr defTabSz="685800">
              <a:lnSpc>
                <a:spcPct val="95000"/>
              </a:lnSpc>
              <a:spcAft>
                <a:spcPts val="600"/>
              </a:spcAft>
              <a:defRPr/>
            </a:pPr>
            <a:r>
              <a:rPr lang="en-US" sz="1600" b="1" kern="1200" dirty="0">
                <a:solidFill>
                  <a:schemeClr val="tx1"/>
                </a:solidFill>
                <a:latin typeface="+mn-lt"/>
                <a:ea typeface="+mn-ea"/>
                <a:cs typeface="+mn-cs"/>
              </a:rPr>
              <a:t>Subnet Mask:</a:t>
            </a:r>
            <a:r>
              <a:rPr lang="en-US" sz="1600" kern="1200" dirty="0">
                <a:solidFill>
                  <a:schemeClr val="tx1"/>
                </a:solidFill>
                <a:latin typeface="+mn-lt"/>
                <a:ea typeface="+mn-ea"/>
                <a:cs typeface="+mn-cs"/>
              </a:rPr>
              <a:t> Defines network vs. host portion of an IP, determining host count.</a:t>
            </a:r>
          </a:p>
          <a:p>
            <a:pPr defTabSz="685800">
              <a:lnSpc>
                <a:spcPct val="95000"/>
              </a:lnSpc>
              <a:spcAft>
                <a:spcPts val="600"/>
              </a:spcAft>
              <a:defRPr/>
            </a:pPr>
            <a:r>
              <a:rPr lang="en-US" sz="1600" b="1" kern="1200" dirty="0">
                <a:solidFill>
                  <a:schemeClr val="tx1"/>
                </a:solidFill>
                <a:latin typeface="+mn-lt"/>
                <a:ea typeface="+mn-ea"/>
                <a:cs typeface="+mn-cs"/>
              </a:rPr>
              <a:t>Default Gateway:</a:t>
            </a:r>
            <a:r>
              <a:rPr lang="en-US" sz="1600" kern="1200" dirty="0">
                <a:solidFill>
                  <a:schemeClr val="tx1"/>
                </a:solidFill>
                <a:latin typeface="+mn-lt"/>
                <a:ea typeface="+mn-ea"/>
                <a:cs typeface="+mn-cs"/>
              </a:rPr>
              <a:t> Router IP for communicating with other networks.</a:t>
            </a:r>
          </a:p>
          <a:p>
            <a:pPr defTabSz="685800">
              <a:lnSpc>
                <a:spcPct val="95000"/>
              </a:lnSpc>
              <a:spcAft>
                <a:spcPts val="600"/>
              </a:spcAft>
              <a:defRPr/>
            </a:pPr>
            <a:r>
              <a:rPr lang="en-US" sz="1600" b="1" kern="1200" dirty="0">
                <a:solidFill>
                  <a:schemeClr val="tx1"/>
                </a:solidFill>
                <a:latin typeface="+mn-lt"/>
                <a:ea typeface="+mn-ea"/>
                <a:cs typeface="+mn-cs"/>
              </a:rPr>
              <a:t>IPv6 (128-bit):</a:t>
            </a:r>
            <a:r>
              <a:rPr lang="en-US" sz="1600" kern="1200" dirty="0">
                <a:solidFill>
                  <a:schemeClr val="tx1"/>
                </a:solidFill>
                <a:latin typeface="+mn-lt"/>
                <a:ea typeface="+mn-ea"/>
                <a:cs typeface="+mn-cs"/>
              </a:rPr>
              <a:t> Hexadecimal (e.g., 2001:db8::1). Developed to address IPv4 exhaustion.</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1170592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1CE053-6E56-A1DB-2247-088EA3F0A897}"/>
              </a:ext>
            </a:extLst>
          </p:cNvPr>
          <p:cNvSpPr>
            <a:spLocks noGrp="1"/>
          </p:cNvSpPr>
          <p:nvPr>
            <p:ph type="title"/>
          </p:nvPr>
        </p:nvSpPr>
        <p:spPr>
          <a:xfrm>
            <a:off x="1485265" y="2571750"/>
            <a:ext cx="6173470" cy="891778"/>
          </a:xfrm>
        </p:spPr>
        <p:txBody>
          <a:bodyPr/>
          <a:lstStyle/>
          <a:p>
            <a:r>
              <a:rPr lang="en-US" dirty="0"/>
              <a:t>Key networking protocols</a:t>
            </a:r>
            <a:br>
              <a:rPr lang="en-US" dirty="0"/>
            </a:br>
            <a:endParaRPr lang="en-US" dirty="0"/>
          </a:p>
        </p:txBody>
      </p:sp>
      <p:sp>
        <p:nvSpPr>
          <p:cNvPr id="2" name="TextBox 1">
            <a:extLst>
              <a:ext uri="{FF2B5EF4-FFF2-40B4-BE49-F238E27FC236}">
                <a16:creationId xmlns:a16="http://schemas.microsoft.com/office/drawing/2014/main" id="{A63C11F1-41C0-EF5B-1C78-91B241C84F63}"/>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25653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D9D7B0-4690-124A-6EE2-8FB22B5CEB02}"/>
              </a:ext>
            </a:extLst>
          </p:cNvPr>
          <p:cNvSpPr>
            <a:spLocks noGrp="1"/>
          </p:cNvSpPr>
          <p:nvPr>
            <p:ph type="title"/>
          </p:nvPr>
        </p:nvSpPr>
        <p:spPr>
          <a:xfrm>
            <a:off x="411480" y="308611"/>
            <a:ext cx="6173470" cy="891778"/>
          </a:xfrm>
        </p:spPr>
        <p:txBody>
          <a:bodyPr/>
          <a:lstStyle/>
          <a:p>
            <a:r>
              <a:rPr lang="en-US" dirty="0"/>
              <a:t>Key Networking Protocols</a:t>
            </a:r>
            <a:br>
              <a:rPr lang="en-US" dirty="0"/>
            </a:br>
            <a:r>
              <a:rPr lang="en-US" dirty="0"/>
              <a:t>(Group Exercise)</a:t>
            </a:r>
            <a:br>
              <a:rPr lang="en-US" dirty="0"/>
            </a:br>
            <a:endParaRPr lang="en-US" dirty="0"/>
          </a:p>
        </p:txBody>
      </p:sp>
      <p:sp>
        <p:nvSpPr>
          <p:cNvPr id="2" name="TextBox 1">
            <a:extLst>
              <a:ext uri="{FF2B5EF4-FFF2-40B4-BE49-F238E27FC236}">
                <a16:creationId xmlns:a16="http://schemas.microsoft.com/office/drawing/2014/main" id="{D760F066-BACD-0B25-B90B-8423168E3DBA}"/>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r>
              <a:rPr lang="en-US" sz="1000" b="1" kern="1200" dirty="0">
                <a:solidFill>
                  <a:schemeClr val="tx1"/>
                </a:solidFill>
                <a:latin typeface="+mn-lt"/>
                <a:ea typeface="+mn-ea"/>
                <a:cs typeface="+mn-cs"/>
              </a:rPr>
              <a:t>Find a buddy</a:t>
            </a:r>
          </a:p>
          <a:p>
            <a:pPr defTabSz="685800">
              <a:lnSpc>
                <a:spcPct val="95000"/>
              </a:lnSpc>
              <a:spcAft>
                <a:spcPts val="600"/>
              </a:spcAft>
              <a:buSzPct val="100000"/>
              <a:defRPr/>
            </a:pPr>
            <a:r>
              <a:rPr lang="en-US" sz="1000" b="1" kern="1200" dirty="0">
                <a:solidFill>
                  <a:schemeClr val="tx1"/>
                </a:solidFill>
                <a:latin typeface="+mn-lt"/>
                <a:ea typeface="+mn-ea"/>
                <a:cs typeface="+mn-cs"/>
              </a:rPr>
              <a:t>Find the purpose of the assigned protocol, with its relevant port, and present</a:t>
            </a:r>
            <a:r>
              <a:rPr lang="en-US" sz="1000" kern="1200" dirty="0">
                <a:solidFill>
                  <a:schemeClr val="tx1"/>
                </a:solidFill>
                <a:latin typeface="+mn-lt"/>
                <a:ea typeface="+mn-ea"/>
                <a:cs typeface="+mn-cs"/>
              </a:rPr>
              <a:t>:</a:t>
            </a:r>
          </a:p>
          <a:p>
            <a:pPr defTabSz="685800">
              <a:lnSpc>
                <a:spcPct val="95000"/>
              </a:lnSpc>
              <a:spcAft>
                <a:spcPts val="600"/>
              </a:spcAft>
              <a:buSzPct val="100000"/>
              <a:defRPr/>
            </a:pPr>
            <a:endParaRPr lang="en-US" sz="1000" kern="1200" dirty="0">
              <a:solidFill>
                <a:schemeClr val="tx1"/>
              </a:solidFill>
              <a:latin typeface="+mn-lt"/>
              <a:ea typeface="+mn-ea"/>
              <a:cs typeface="+mn-cs"/>
            </a:endParaRP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ARP</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SNMP</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IRC</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SSL</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TLS</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TELNET</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SIP</a:t>
            </a:r>
          </a:p>
          <a:p>
            <a:pPr marL="171450" indent="-171450" defTabSz="685800">
              <a:lnSpc>
                <a:spcPct val="95000"/>
              </a:lnSpc>
              <a:spcAft>
                <a:spcPts val="600"/>
              </a:spcAft>
              <a:buFont typeface="Arial" panose="020B0604020202020204" pitchFamily="34" charset="0"/>
              <a:buChar char="•"/>
              <a:defRPr/>
            </a:pPr>
            <a:r>
              <a:rPr lang="en-US" sz="1000" kern="1200" dirty="0">
                <a:solidFill>
                  <a:schemeClr val="tx1"/>
                </a:solidFill>
                <a:latin typeface="+mn-lt"/>
                <a:ea typeface="+mn-ea"/>
                <a:cs typeface="+mn-cs"/>
              </a:rPr>
              <a:t>BGP</a:t>
            </a:r>
          </a:p>
          <a:p>
            <a:pPr defTabSz="685800">
              <a:lnSpc>
                <a:spcPct val="95000"/>
              </a:lnSpc>
              <a:spcAft>
                <a:spcPts val="600"/>
              </a:spcAft>
              <a:buSzPct val="100000"/>
              <a:defRPr/>
            </a:pPr>
            <a:endParaRPr lang="en-US" sz="1000" kern="1200" dirty="0">
              <a:solidFill>
                <a:schemeClr val="tx1"/>
              </a:solidFill>
              <a:latin typeface="+mn-lt"/>
              <a:ea typeface="+mn-ea"/>
              <a:cs typeface="+mn-cs"/>
            </a:endParaRPr>
          </a:p>
        </p:txBody>
      </p:sp>
    </p:spTree>
    <p:extLst>
      <p:ext uri="{BB962C8B-B14F-4D97-AF65-F5344CB8AC3E}">
        <p14:creationId xmlns:p14="http://schemas.microsoft.com/office/powerpoint/2010/main" val="4189294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79178E1-41C2-3CEC-D4C8-E256C969A36B}"/>
              </a:ext>
            </a:extLst>
          </p:cNvPr>
          <p:cNvSpPr>
            <a:spLocks noGrp="1"/>
          </p:cNvSpPr>
          <p:nvPr>
            <p:ph type="title"/>
          </p:nvPr>
        </p:nvSpPr>
        <p:spPr>
          <a:xfrm>
            <a:off x="411480" y="308611"/>
            <a:ext cx="7020098" cy="891778"/>
          </a:xfrm>
        </p:spPr>
        <p:txBody>
          <a:bodyPr/>
          <a:lstStyle/>
          <a:p>
            <a:r>
              <a:rPr lang="en-US" dirty="0"/>
              <a:t>Basic Network Security Concepts</a:t>
            </a:r>
            <a:br>
              <a:rPr lang="en-US" dirty="0"/>
            </a:br>
            <a:endParaRPr lang="en-US" dirty="0"/>
          </a:p>
        </p:txBody>
      </p:sp>
      <p:sp>
        <p:nvSpPr>
          <p:cNvPr id="2" name="TextBox 1">
            <a:extLst>
              <a:ext uri="{FF2B5EF4-FFF2-40B4-BE49-F238E27FC236}">
                <a16:creationId xmlns:a16="http://schemas.microsoft.com/office/drawing/2014/main" id="{4191D3A7-62D5-57D6-B485-457758AC9713}"/>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500" b="1" kern="1200" dirty="0">
                <a:solidFill>
                  <a:schemeClr val="tx1"/>
                </a:solidFill>
                <a:latin typeface="+mn-lt"/>
                <a:ea typeface="+mn-ea"/>
                <a:cs typeface="+mn-cs"/>
              </a:rPr>
              <a:t>Firewalls:</a:t>
            </a:r>
            <a:r>
              <a:rPr lang="en-US" sz="1500" kern="1200" dirty="0">
                <a:solidFill>
                  <a:schemeClr val="tx1"/>
                </a:solidFill>
                <a:latin typeface="+mn-lt"/>
                <a:ea typeface="+mn-ea"/>
                <a:cs typeface="+mn-cs"/>
              </a:rPr>
              <a:t> Control network traffic based on security rules (like a network's security guard).</a:t>
            </a:r>
          </a:p>
          <a:p>
            <a:pPr defTabSz="685800">
              <a:lnSpc>
                <a:spcPct val="95000"/>
              </a:lnSpc>
              <a:spcAft>
                <a:spcPts val="600"/>
              </a:spcAft>
              <a:defRPr/>
            </a:pPr>
            <a:r>
              <a:rPr lang="en-US" sz="1500" b="1" kern="1200" dirty="0">
                <a:solidFill>
                  <a:schemeClr val="tx1"/>
                </a:solidFill>
                <a:latin typeface="+mn-lt"/>
                <a:ea typeface="+mn-ea"/>
                <a:cs typeface="+mn-cs"/>
              </a:rPr>
              <a:t>VPN (Virtual Private Network):</a:t>
            </a:r>
            <a:r>
              <a:rPr lang="en-US" sz="1500" kern="1200" dirty="0">
                <a:solidFill>
                  <a:schemeClr val="tx1"/>
                </a:solidFill>
                <a:latin typeface="+mn-lt"/>
                <a:ea typeface="+mn-ea"/>
                <a:cs typeface="+mn-cs"/>
              </a:rPr>
              <a:t> Creates secure, encrypted connections over public networks for remote access/privacy.</a:t>
            </a:r>
          </a:p>
          <a:p>
            <a:pPr defTabSz="685800">
              <a:lnSpc>
                <a:spcPct val="95000"/>
              </a:lnSpc>
              <a:spcAft>
                <a:spcPts val="600"/>
              </a:spcAft>
              <a:defRPr/>
            </a:pPr>
            <a:r>
              <a:rPr lang="en-US" sz="1500" b="1" kern="1200" dirty="0">
                <a:solidFill>
                  <a:schemeClr val="tx1"/>
                </a:solidFill>
                <a:latin typeface="+mn-lt"/>
                <a:ea typeface="+mn-ea"/>
                <a:cs typeface="+mn-cs"/>
              </a:rPr>
              <a:t>Malware:</a:t>
            </a:r>
            <a:r>
              <a:rPr lang="en-US" sz="1500" kern="1200" dirty="0">
                <a:solidFill>
                  <a:schemeClr val="tx1"/>
                </a:solidFill>
                <a:latin typeface="+mn-lt"/>
                <a:ea typeface="+mn-ea"/>
                <a:cs typeface="+mn-cs"/>
              </a:rPr>
              <a:t> Malicious software like viruses, worms, Trojans.</a:t>
            </a:r>
          </a:p>
          <a:p>
            <a:pPr defTabSz="685800">
              <a:lnSpc>
                <a:spcPct val="95000"/>
              </a:lnSpc>
              <a:spcAft>
                <a:spcPts val="600"/>
              </a:spcAft>
              <a:defRPr/>
            </a:pPr>
            <a:r>
              <a:rPr lang="en-US" sz="1500" b="1" kern="1200" dirty="0">
                <a:solidFill>
                  <a:schemeClr val="tx1"/>
                </a:solidFill>
                <a:latin typeface="+mn-lt"/>
                <a:ea typeface="+mn-ea"/>
                <a:cs typeface="+mn-cs"/>
              </a:rPr>
              <a:t>Social Engineering:</a:t>
            </a:r>
            <a:r>
              <a:rPr lang="en-US" sz="1500" kern="1200" dirty="0">
                <a:solidFill>
                  <a:schemeClr val="tx1"/>
                </a:solidFill>
                <a:latin typeface="+mn-lt"/>
                <a:ea typeface="+mn-ea"/>
                <a:cs typeface="+mn-cs"/>
              </a:rPr>
              <a:t> Psychological manipulation (e.g., phishing).</a:t>
            </a:r>
          </a:p>
          <a:p>
            <a:pPr defTabSz="685800">
              <a:lnSpc>
                <a:spcPct val="95000"/>
              </a:lnSpc>
              <a:spcAft>
                <a:spcPts val="600"/>
              </a:spcAft>
              <a:defRPr/>
            </a:pPr>
            <a:r>
              <a:rPr lang="en-US" sz="1500" b="1" kern="1200" dirty="0">
                <a:solidFill>
                  <a:schemeClr val="tx1"/>
                </a:solidFill>
                <a:latin typeface="+mn-lt"/>
                <a:ea typeface="+mn-ea"/>
                <a:cs typeface="+mn-cs"/>
              </a:rPr>
              <a:t>Best Practices:</a:t>
            </a:r>
            <a:r>
              <a:rPr lang="en-US" sz="1500" kern="1200" dirty="0">
                <a:solidFill>
                  <a:schemeClr val="tx1"/>
                </a:solidFill>
                <a:latin typeface="+mn-lt"/>
                <a:ea typeface="+mn-ea"/>
                <a:cs typeface="+mn-cs"/>
              </a:rPr>
              <a:t> Strong passwords, regular updates, physical security for devices.</a:t>
            </a:r>
          </a:p>
          <a:p>
            <a:pPr defTabSz="685800">
              <a:lnSpc>
                <a:spcPct val="95000"/>
              </a:lnSpc>
              <a:spcAft>
                <a:spcPts val="600"/>
              </a:spcAft>
              <a:buSzPct val="100000"/>
              <a:defRPr/>
            </a:pPr>
            <a:endParaRPr lang="en-US" sz="1500" kern="1200" dirty="0">
              <a:solidFill>
                <a:schemeClr val="tx1"/>
              </a:solidFill>
              <a:latin typeface="+mn-lt"/>
              <a:ea typeface="+mn-ea"/>
              <a:cs typeface="+mn-cs"/>
            </a:endParaRPr>
          </a:p>
        </p:txBody>
      </p:sp>
    </p:spTree>
    <p:extLst>
      <p:ext uri="{BB962C8B-B14F-4D97-AF65-F5344CB8AC3E}">
        <p14:creationId xmlns:p14="http://schemas.microsoft.com/office/powerpoint/2010/main" val="1786646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90E09-9C38-AB3F-0BAD-D70CD20AA88C}"/>
              </a:ext>
            </a:extLst>
          </p:cNvPr>
          <p:cNvSpPr txBox="1"/>
          <p:nvPr/>
        </p:nvSpPr>
        <p:spPr>
          <a:xfrm>
            <a:off x="2273531" y="2303666"/>
            <a:ext cx="6173470" cy="68580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182880" indent="-182880" defTabSz="685800">
              <a:lnSpc>
                <a:spcPct val="90000"/>
              </a:lnSpc>
              <a:spcBef>
                <a:spcPct val="0"/>
              </a:spcBef>
              <a:spcAft>
                <a:spcPts val="600"/>
              </a:spcAft>
              <a:buSzPct val="100000"/>
              <a:defRPr/>
            </a:pPr>
            <a:r>
              <a:rPr lang="en-US" sz="2400" kern="1200" cap="all" baseline="0" dirty="0">
                <a:solidFill>
                  <a:schemeClr val="tx1"/>
                </a:solidFill>
                <a:latin typeface="+mj-lt"/>
                <a:ea typeface="+mj-ea"/>
                <a:cs typeface="+mj-cs"/>
              </a:rPr>
              <a:t>DODIN Cloud Operations </a:t>
            </a:r>
          </a:p>
        </p:txBody>
      </p:sp>
    </p:spTree>
    <p:extLst>
      <p:ext uri="{BB962C8B-B14F-4D97-AF65-F5344CB8AC3E}">
        <p14:creationId xmlns:p14="http://schemas.microsoft.com/office/powerpoint/2010/main" val="253386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988AE-D30D-0FC7-30D9-A871612DBE7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767DBB5-10A0-D314-6D30-6499D935ACE9}"/>
              </a:ext>
            </a:extLst>
          </p:cNvPr>
          <p:cNvSpPr>
            <a:spLocks noGrp="1"/>
          </p:cNvSpPr>
          <p:nvPr>
            <p:ph type="title"/>
          </p:nvPr>
        </p:nvSpPr>
        <p:spPr>
          <a:xfrm>
            <a:off x="1485265" y="2215104"/>
            <a:ext cx="6173470" cy="891778"/>
          </a:xfrm>
        </p:spPr>
        <p:txBody>
          <a:bodyPr/>
          <a:lstStyle/>
          <a:p>
            <a:r>
              <a:rPr lang="en-US" dirty="0"/>
              <a:t>DODIN Cloud Operations </a:t>
            </a:r>
            <a:br>
              <a:rPr lang="en-US" dirty="0"/>
            </a:br>
            <a:br>
              <a:rPr lang="en-US" dirty="0"/>
            </a:br>
            <a:endParaRPr lang="en-US" dirty="0"/>
          </a:p>
        </p:txBody>
      </p:sp>
      <p:sp>
        <p:nvSpPr>
          <p:cNvPr id="2" name="TextBox 1">
            <a:extLst>
              <a:ext uri="{FF2B5EF4-FFF2-40B4-BE49-F238E27FC236}">
                <a16:creationId xmlns:a16="http://schemas.microsoft.com/office/drawing/2014/main" id="{61C46CCA-46FE-19D8-178D-347C96065644}"/>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buSzPct val="100000"/>
              <a:defRPr/>
            </a:pPr>
            <a:endParaRPr lang="en-US" sz="2100" kern="1200" dirty="0">
              <a:solidFill>
                <a:schemeClr val="tx1"/>
              </a:solidFill>
              <a:latin typeface="+mn-lt"/>
              <a:ea typeface="+mn-ea"/>
              <a:cs typeface="+mn-cs"/>
            </a:endParaRPr>
          </a:p>
        </p:txBody>
      </p:sp>
    </p:spTree>
    <p:extLst>
      <p:ext uri="{BB962C8B-B14F-4D97-AF65-F5344CB8AC3E}">
        <p14:creationId xmlns:p14="http://schemas.microsoft.com/office/powerpoint/2010/main" val="1606656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52"/>
          <p:cNvGrpSpPr/>
          <p:nvPr/>
        </p:nvGrpSpPr>
        <p:grpSpPr>
          <a:xfrm>
            <a:off x="1112940" y="405540"/>
            <a:ext cx="5259600" cy="423846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250" name="Google Shape;250;p52"/>
          <p:cNvSpPr txBox="1">
            <a:spLocks noGrp="1"/>
          </p:cNvSpPr>
          <p:nvPr>
            <p:ph type="title"/>
          </p:nvPr>
        </p:nvSpPr>
        <p:spPr>
          <a:xfrm>
            <a:off x="1760940" y="7884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defRPr/>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defRPr/>
            </a:pPr>
            <a:endParaRPr sz="900" b="1"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id="253" name="Google Shape;253;p52" descr="Cloud round icons - Vector stencils library"/>
            <p:cNvPicPr preferRelativeResize="0"/>
            <p:nvPr/>
          </p:nvPicPr>
          <p:blipFill rotWithShape="1">
            <a:blip r:embed="rId3">
              <a:alphaModFix/>
            </a:blip>
            <a:srcRect/>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262" name="Google Shape;262;p52"/>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263" name="Google Shape;263;p52"/>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264" name="Google Shape;264;p52"/>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265" name="Google Shape;265;p52"/>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266" name="Google Shape;266;p52"/>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267" name="Google Shape;267;p52"/>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268" name="Google Shape;268;p52"/>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272" name="Google Shape;272;p52"/>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273" name="Google Shape;273;p52"/>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274" name="Google Shape;274;p52"/>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275" name="Google Shape;275;p52"/>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276" name="Google Shape;276;p52"/>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277" name="Google Shape;277;p52"/>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278" name="Google Shape;278;p52"/>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defRPr/>
            </a:pPr>
            <a:endParaRPr sz="2000" b="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a:stretch/>
        </p:blipFill>
        <p:spPr>
          <a:xfrm>
            <a:off x="3322350" y="1309230"/>
            <a:ext cx="140940" cy="182790"/>
          </a:xfrm>
          <a:prstGeom prst="rect">
            <a:avLst/>
          </a:prstGeom>
          <a:noFill/>
          <a:ln w="9525" cap="flat" cmpd="sng">
            <a:solidFill>
              <a:srgbClr val="00B050"/>
            </a:solidFill>
            <a:prstDash val="solid"/>
            <a:round/>
            <a:headEnd type="none" w="sm" len="sm"/>
            <a:tailEnd type="none" w="sm" len="sm"/>
          </a:ln>
        </p:spPr>
      </p:pic>
      <p:cxnSp>
        <p:nvCxnSpPr>
          <p:cNvPr id="282" name="Google Shape;282;p52"/>
          <p:cNvCxnSpPr/>
          <p:nvPr/>
        </p:nvCxnSpPr>
        <p:spPr>
          <a:xfrm rot="10800000">
            <a:off x="3548610" y="1398600"/>
            <a:ext cx="1398870" cy="1215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3" name="Google Shape;283;p52"/>
          <p:cNvPicPr preferRelativeResize="0"/>
          <p:nvPr/>
        </p:nvPicPr>
        <p:blipFill rotWithShape="1">
          <a:blip r:embed="rId6">
            <a:alphaModFix/>
          </a:blip>
          <a:srcRect/>
          <a:stretch/>
        </p:blipFill>
        <p:spPr>
          <a:xfrm>
            <a:off x="4986630" y="1319760"/>
            <a:ext cx="140940" cy="182790"/>
          </a:xfrm>
          <a:prstGeom prst="rect">
            <a:avLst/>
          </a:prstGeom>
          <a:noFill/>
          <a:ln w="9525" cap="flat" cmpd="sng">
            <a:solidFill>
              <a:srgbClr val="00B050"/>
            </a:solidFill>
            <a:prstDash val="solid"/>
            <a:round/>
            <a:headEnd type="none" w="sm" len="sm"/>
            <a:tailEnd type="none" w="sm" len="sm"/>
          </a:ln>
        </p:spPr>
      </p:pic>
      <p:sp>
        <p:nvSpPr>
          <p:cNvPr id="284" name="Google Shape;284;p52"/>
          <p:cNvSpPr/>
          <p:nvPr/>
        </p:nvSpPr>
        <p:spPr>
          <a:xfrm rot="1826400" flipH="1">
            <a:off x="4972320" y="1691550"/>
            <a:ext cx="1631340" cy="194940"/>
          </a:xfrm>
          <a:prstGeom prst="arc">
            <a:avLst>
              <a:gd name="adj1" fmla="val 16200000"/>
              <a:gd name="adj2" fmla="val 64067"/>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6" name="Google Shape;286;p52"/>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FF0000"/>
            </a:solidFill>
            <a:prstDash val="solid"/>
            <a:round/>
            <a:headEnd type="none" w="sm" len="sm"/>
            <a:tailEnd type="none" w="sm" len="sm"/>
          </a:ln>
        </p:spPr>
      </p:pic>
      <p:sp>
        <p:nvSpPr>
          <p:cNvPr id="287" name="Google Shape;287;p52"/>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defRPr/>
            </a:pPr>
            <a:r>
              <a:rPr lang="en" sz="1200" b="0" strike="noStrike" cap="none">
                <a:solidFill>
                  <a:schemeClr val="dk1"/>
                </a:solidFill>
                <a:latin typeface="Calibri"/>
                <a:ea typeface="Calibri"/>
                <a:cs typeface="Calibri"/>
                <a:sym typeface="Calibri"/>
              </a:rPr>
              <a:t>COMMERCIAL(IL2) TRAFFIC INTO DODIN </a:t>
            </a:r>
            <a:endParaRPr sz="1200" b="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296" name="Google Shape;296;p52"/>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297" name="Google Shape;297;p52"/>
          <p:cNvPicPr preferRelativeResize="0"/>
          <p:nvPr/>
        </p:nvPicPr>
        <p:blipFill rotWithShape="1">
          <a:blip r:embed="rId6">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298" name="Google Shape;298;p52"/>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sp>
        <p:nvSpPr>
          <p:cNvPr id="299" name="Google Shape;299;p52"/>
          <p:cNvSpPr/>
          <p:nvPr/>
        </p:nvSpPr>
        <p:spPr>
          <a:xfrm>
            <a:off x="5502600" y="157221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dk1"/>
              </a:solidFill>
              <a:latin typeface="Calibri"/>
              <a:ea typeface="Calibri"/>
              <a:cs typeface="Calibri"/>
              <a:sym typeface="Calibri"/>
            </a:endParaRPr>
          </a:p>
        </p:txBody>
      </p:sp>
      <p:cxnSp>
        <p:nvCxnSpPr>
          <p:cNvPr id="300" name="Google Shape;300;p52"/>
          <p:cNvCxnSpPr/>
          <p:nvPr/>
        </p:nvCxnSpPr>
        <p:spPr>
          <a:xfrm rot="10800000" flipH="1">
            <a:off x="2128410" y="1457685"/>
            <a:ext cx="1410300" cy="1170225"/>
          </a:xfrm>
          <a:prstGeom prst="curvedConnector3">
            <a:avLst>
              <a:gd name="adj1" fmla="val 25007"/>
            </a:avLst>
          </a:prstGeom>
          <a:noFill/>
          <a:ln w="57150" cap="flat" cmpd="sng">
            <a:solidFill>
              <a:srgbClr val="FF0000">
                <a:alpha val="60000"/>
              </a:srgbClr>
            </a:solidFill>
            <a:prstDash val="solid"/>
            <a:round/>
            <a:headEnd type="none" w="sm" len="sm"/>
            <a:tailEnd type="triangle" w="med" len="med"/>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1350" rIns="67500" bIns="13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319" name="Google Shape;319;p52"/>
          <p:cNvCxnSpPr/>
          <p:nvPr/>
        </p:nvCxnSpPr>
        <p:spPr>
          <a:xfrm rot="10800000" flipH="1">
            <a:off x="2370060" y="2480265"/>
            <a:ext cx="1779750" cy="723825"/>
          </a:xfrm>
          <a:prstGeom prst="curvedConnector3">
            <a:avLst>
              <a:gd name="adj1" fmla="val 25019"/>
            </a:avLst>
          </a:prstGeom>
          <a:noFill/>
          <a:ln w="57150" cap="flat" cmpd="sng">
            <a:solidFill>
              <a:srgbClr val="22BC34">
                <a:alpha val="60000"/>
              </a:srgbClr>
            </a:solidFill>
            <a:prstDash val="solid"/>
            <a:round/>
            <a:headEnd type="none" w="sm" len="sm"/>
            <a:tailEnd type="triangle" w="med" len="med"/>
          </a:ln>
        </p:spPr>
      </p:cxnSp>
      <p:pic>
        <p:nvPicPr>
          <p:cNvPr id="320" name="Google Shape;320;p52"/>
          <p:cNvPicPr preferRelativeResize="0"/>
          <p:nvPr/>
        </p:nvPicPr>
        <p:blipFill rotWithShape="1">
          <a:blip r:embed="rId6">
            <a:alphaModFix/>
          </a:blip>
          <a:srcRect/>
          <a:stretch/>
        </p:blipFill>
        <p:spPr>
          <a:xfrm>
            <a:off x="4185000" y="2418930"/>
            <a:ext cx="140940" cy="182790"/>
          </a:xfrm>
          <a:prstGeom prst="rect">
            <a:avLst/>
          </a:prstGeom>
          <a:noFill/>
          <a:ln w="9525" cap="flat" cmpd="sng">
            <a:solidFill>
              <a:srgbClr val="22BC34"/>
            </a:solidFill>
            <a:prstDash val="solid"/>
            <a:round/>
            <a:headEnd type="none" w="sm" len="sm"/>
            <a:tailEnd type="none" w="sm" len="sm"/>
          </a:ln>
        </p:spPr>
      </p:pic>
      <p:pic>
        <p:nvPicPr>
          <p:cNvPr id="321" name="Google Shape;321;p52"/>
          <p:cNvPicPr preferRelativeResize="0"/>
          <p:nvPr/>
        </p:nvPicPr>
        <p:blipFill rotWithShape="1">
          <a:blip r:embed="rId6">
            <a:alphaModFix/>
          </a:blip>
          <a:srcRect/>
          <a:stretch/>
        </p:blipFill>
        <p:spPr>
          <a:xfrm>
            <a:off x="2281500" y="3133350"/>
            <a:ext cx="140940" cy="182790"/>
          </a:xfrm>
          <a:prstGeom prst="rect">
            <a:avLst/>
          </a:prstGeom>
          <a:noFill/>
          <a:ln w="9525" cap="flat" cmpd="sng">
            <a:solidFill>
              <a:srgbClr val="22BC34"/>
            </a:solidFill>
            <a:prstDash val="solid"/>
            <a:round/>
            <a:headEnd type="none" w="sm" len="sm"/>
            <a:tailEnd type="none" w="sm" len="sm"/>
          </a:ln>
        </p:spPr>
      </p:pic>
      <p:cxnSp>
        <p:nvCxnSpPr>
          <p:cNvPr id="322" name="Google Shape;322;p52"/>
          <p:cNvCxnSpPr/>
          <p:nvPr/>
        </p:nvCxnSpPr>
        <p:spPr>
          <a:xfrm rot="10800000" flipH="1">
            <a:off x="4410990" y="1800585"/>
            <a:ext cx="1237725" cy="700425"/>
          </a:xfrm>
          <a:prstGeom prst="curvedConnector3">
            <a:avLst>
              <a:gd name="adj1" fmla="val 25026"/>
            </a:avLst>
          </a:prstGeom>
          <a:noFill/>
          <a:ln w="57150" cap="flat" cmpd="sng">
            <a:solidFill>
              <a:srgbClr val="22BC34">
                <a:alpha val="60000"/>
              </a:srgbClr>
            </a:solidFill>
            <a:prstDash val="solid"/>
            <a:round/>
            <a:headEnd type="none" w="sm" len="sm"/>
            <a:tailEnd type="triangle" w="med" len="med"/>
          </a:ln>
        </p:spPr>
      </p:cxnSp>
      <p:pic>
        <p:nvPicPr>
          <p:cNvPr id="323" name="Google Shape;323;p52"/>
          <p:cNvPicPr preferRelativeResize="0"/>
          <p:nvPr/>
        </p:nvPicPr>
        <p:blipFill rotWithShape="1">
          <a:blip r:embed="rId6">
            <a:alphaModFix/>
          </a:blip>
          <a:srcRect/>
          <a:stretch/>
        </p:blipFill>
        <p:spPr>
          <a:xfrm>
            <a:off x="6584760" y="1437210"/>
            <a:ext cx="140940" cy="182790"/>
          </a:xfrm>
          <a:prstGeom prst="rect">
            <a:avLst/>
          </a:prstGeom>
          <a:noFill/>
          <a:ln w="9525" cap="flat" cmpd="sng">
            <a:solidFill>
              <a:srgbClr val="22BC34"/>
            </a:solidFill>
            <a:prstDash val="solid"/>
            <a:round/>
            <a:headEnd type="none" w="sm" len="sm"/>
            <a:tailEnd type="none" w="sm" len="sm"/>
          </a:ln>
        </p:spPr>
      </p:pic>
      <p:pic>
        <p:nvPicPr>
          <p:cNvPr id="324" name="Google Shape;324;p52"/>
          <p:cNvPicPr preferRelativeResize="0"/>
          <p:nvPr/>
        </p:nvPicPr>
        <p:blipFill rotWithShape="1">
          <a:blip r:embed="rId6">
            <a:alphaModFix/>
          </a:blip>
          <a:srcRect/>
          <a:stretch/>
        </p:blipFill>
        <p:spPr>
          <a:xfrm>
            <a:off x="5844150" y="1462590"/>
            <a:ext cx="140940" cy="182790"/>
          </a:xfrm>
          <a:prstGeom prst="rect">
            <a:avLst/>
          </a:prstGeom>
          <a:noFill/>
          <a:ln w="9525" cap="flat" cmpd="sng">
            <a:solidFill>
              <a:srgbClr val="00B050"/>
            </a:solidFill>
            <a:prstDash val="solid"/>
            <a:round/>
            <a:headEnd type="none" w="sm" len="sm"/>
            <a:tailEnd type="none" w="sm" len="sm"/>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9" name="Google Shape;329;p52"/>
              <p:cNvSpPr/>
              <p:nvPr/>
            </p:nvSpPr>
            <p:spPr>
              <a:xfrm rot="5400000" flipH="1">
                <a:off x="8069400" y="1922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a:stretch/>
        </p:blipFill>
        <p:spPr>
          <a:xfrm>
            <a:off x="5687010" y="1698300"/>
            <a:ext cx="140940" cy="182790"/>
          </a:xfrm>
          <a:prstGeom prst="rect">
            <a:avLst/>
          </a:prstGeom>
          <a:noFill/>
          <a:ln w="9525" cap="flat" cmpd="sng">
            <a:solidFill>
              <a:srgbClr val="00B050"/>
            </a:solidFill>
            <a:prstDash val="solid"/>
            <a:round/>
            <a:headEnd type="none" w="sm" len="sm"/>
            <a:tailEnd type="none" w="sm" len="sm"/>
          </a:ln>
        </p:spPr>
      </p:pic>
      <p:cxnSp>
        <p:nvCxnSpPr>
          <p:cNvPr id="386" name="Google Shape;386;p52"/>
          <p:cNvCxnSpPr>
            <a:stCxn id="315" idx="3"/>
          </p:cNvCxnSpPr>
          <p:nvPr/>
        </p:nvCxnSpPr>
        <p:spPr>
          <a:xfrm rot="10800000" flipH="1">
            <a:off x="5853600" y="1514130"/>
            <a:ext cx="709800" cy="31350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1" name="Google Shape;391;p52"/>
              <p:cNvSpPr/>
              <p:nvPr/>
            </p:nvSpPr>
            <p:spPr>
              <a:xfrm rot="5400000" flipH="1">
                <a:off x="7708680" y="2246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1" name="Google Shape;451;p52"/>
              <p:cNvSpPr/>
              <p:nvPr/>
            </p:nvSpPr>
            <p:spPr>
              <a:xfrm rot="5400000" flipH="1">
                <a:off x="7666200" y="20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25"/>
                                        </p:tgtEl>
                                        <p:attrNameLst>
                                          <p:attrName>style.visibility</p:attrName>
                                        </p:attrNameLst>
                                      </p:cBhvr>
                                      <p:to>
                                        <p:strVal val="visible"/>
                                      </p:to>
                                    </p:set>
                                    <p:anim calcmode="lin" valueType="num">
                                      <p:cBhvr additive="base">
                                        <p:cTn id="59" dur="250"/>
                                        <p:tgtEl>
                                          <p:spTgt spid="325"/>
                                        </p:tgtEl>
                                        <p:attrNameLst>
                                          <p:attrName>ppt_w</p:attrName>
                                        </p:attrNameLst>
                                      </p:cBhvr>
                                      <p:tavLst>
                                        <p:tav tm="0">
                                          <p:val>
                                            <p:strVal val="0"/>
                                          </p:val>
                                        </p:tav>
                                        <p:tav tm="100000">
                                          <p:val>
                                            <p:strVal val="#ppt_w"/>
                                          </p:val>
                                        </p:tav>
                                      </p:tavLst>
                                    </p:anim>
                                    <p:anim calcmode="lin" valueType="num">
                                      <p:cBhvr additive="base">
                                        <p:cTn id="60" dur="250"/>
                                        <p:tgtEl>
                                          <p:spTgt spid="325"/>
                                        </p:tgtEl>
                                        <p:attrNameLst>
                                          <p:attrName>ppt_h</p:attrName>
                                        </p:attrNameLst>
                                      </p:cBhvr>
                                      <p:tavLst>
                                        <p:tav tm="0">
                                          <p:val>
                                            <p:str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387"/>
                                        </p:tgtEl>
                                        <p:attrNameLst>
                                          <p:attrName>style.visibility</p:attrName>
                                        </p:attrNameLst>
                                      </p:cBhvr>
                                      <p:to>
                                        <p:strVal val="visible"/>
                                      </p:to>
                                    </p:set>
                                    <p:anim calcmode="lin" valueType="num">
                                      <p:cBhvr additive="base">
                                        <p:cTn id="97" dur="250"/>
                                        <p:tgtEl>
                                          <p:spTgt spid="387"/>
                                        </p:tgtEl>
                                        <p:attrNameLst>
                                          <p:attrName>ppt_w</p:attrName>
                                        </p:attrNameLst>
                                      </p:cBhvr>
                                      <p:tavLst>
                                        <p:tav tm="0">
                                          <p:val>
                                            <p:strVal val="0"/>
                                          </p:val>
                                        </p:tav>
                                        <p:tav tm="100000">
                                          <p:val>
                                            <p:strVal val="#ppt_w"/>
                                          </p:val>
                                        </p:tav>
                                      </p:tavLst>
                                    </p:anim>
                                    <p:anim calcmode="lin" valueType="num">
                                      <p:cBhvr additive="base">
                                        <p:cTn id="98" dur="250"/>
                                        <p:tgtEl>
                                          <p:spTgt spid="387"/>
                                        </p:tgtEl>
                                        <p:attrNameLst>
                                          <p:attrName>ppt_h</p:attrName>
                                        </p:attrNameLst>
                                      </p:cBhvr>
                                      <p:tavLst>
                                        <p:tav tm="0">
                                          <p:val>
                                            <p:str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98"/>
                                        </p:tgtEl>
                                        <p:attrNameLst>
                                          <p:attrName>style.visibility</p:attrName>
                                        </p:attrNameLst>
                                      </p:cBhvr>
                                      <p:to>
                                        <p:strVal val="visible"/>
                                      </p:to>
                                    </p:set>
                                  </p:childTnLst>
                                </p:cTn>
                              </p:par>
                              <p:par>
                                <p:cTn id="115" presetID="23" presetClass="entr" presetSubtype="16"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 calcmode="lin" valueType="num">
                                      <p:cBhvr additive="base">
                                        <p:cTn id="117" dur="250"/>
                                        <p:tgtEl>
                                          <p:spTgt spid="447"/>
                                        </p:tgtEl>
                                        <p:attrNameLst>
                                          <p:attrName>ppt_w</p:attrName>
                                        </p:attrNameLst>
                                      </p:cBhvr>
                                      <p:tavLst>
                                        <p:tav tm="0">
                                          <p:val>
                                            <p:strVal val="0"/>
                                          </p:val>
                                        </p:tav>
                                        <p:tav tm="100000">
                                          <p:val>
                                            <p:strVal val="#ppt_w"/>
                                          </p:val>
                                        </p:tav>
                                      </p:tavLst>
                                    </p:anim>
                                    <p:anim calcmode="lin" valueType="num">
                                      <p:cBhvr additive="base">
                                        <p:cTn id="118" dur="250"/>
                                        <p:tgtEl>
                                          <p:spTgt spid="447"/>
                                        </p:tgtEl>
                                        <p:attrNameLst>
                                          <p:attrName>ppt_h</p:attrName>
                                        </p:attrNameLst>
                                      </p:cBhvr>
                                      <p:tavLst>
                                        <p:tav tm="0">
                                          <p:val>
                                            <p:str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0"/>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1"/>
                                          </p:stCondLst>
                                        </p:cTn>
                                        <p:tgtEl>
                                          <p:spTgt spid="29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1"/>
                                          </p:stCondLst>
                                        </p:cTn>
                                        <p:tgtEl>
                                          <p:spTgt spid="29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1"/>
                                          </p:stCondLst>
                                        </p:cTn>
                                        <p:tgtEl>
                                          <p:spTgt spid="29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3"/>
          <p:cNvGrpSpPr/>
          <p:nvPr/>
        </p:nvGrpSpPr>
        <p:grpSpPr>
          <a:xfrm>
            <a:off x="1119150" y="371520"/>
            <a:ext cx="5669730" cy="4597295"/>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516" name="Google Shape;516;p53"/>
          <p:cNvSpPr txBox="1">
            <a:spLocks noGrp="1"/>
          </p:cNvSpPr>
          <p:nvPr>
            <p:ph type="title"/>
          </p:nvPr>
        </p:nvSpPr>
        <p:spPr>
          <a:xfrm>
            <a:off x="1714770" y="8046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defRPr/>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defRPr/>
            </a:pPr>
            <a:endParaRPr sz="900" b="1" strike="noStrike">
              <a:solidFill>
                <a:schemeClr val="dk1"/>
              </a:solidFill>
              <a:latin typeface="Calibri"/>
              <a:ea typeface="Calibri"/>
              <a:cs typeface="Calibri"/>
              <a:sym typeface="Calibri"/>
            </a:endParaRPr>
          </a:p>
        </p:txBody>
      </p:sp>
      <p:pic>
        <p:nvPicPr>
          <p:cNvPr id="518" name="Google Shape;518;p53"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526" name="Google Shape;526;p53"/>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527" name="Google Shape;527;p53"/>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528" name="Google Shape;528;p53"/>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529" name="Google Shape;529;p53"/>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530" name="Google Shape;530;p53"/>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531" name="Google Shape;531;p53"/>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532" name="Google Shape;532;p53"/>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536" name="Google Shape;536;p53"/>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537" name="Google Shape;537;p53"/>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538" name="Google Shape;538;p53"/>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539" name="Google Shape;539;p53"/>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540" name="Google Shape;540;p53"/>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541" name="Google Shape;541;p53"/>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542" name="Google Shape;542;p53"/>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defRPr/>
            </a:pPr>
            <a:endParaRPr sz="2000" b="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defRPr/>
            </a:pPr>
            <a:r>
              <a:rPr lang="en" sz="1100" b="0" strike="noStrike" cap="none">
                <a:solidFill>
                  <a:schemeClr val="dk1"/>
                </a:solidFill>
                <a:latin typeface="Calibri"/>
                <a:ea typeface="Calibri"/>
                <a:cs typeface="Calibri"/>
                <a:sym typeface="Calibri"/>
              </a:rPr>
              <a:t>GOVCLOUD TRAFFIC INTO DODIN(BEFORE ATO) </a:t>
            </a:r>
            <a:endParaRPr sz="1100" b="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a:stretch/>
        </p:blipFill>
        <p:spPr>
          <a:xfrm>
            <a:off x="4806810" y="3434940"/>
            <a:ext cx="140940" cy="182790"/>
          </a:xfrm>
          <a:prstGeom prst="rect">
            <a:avLst/>
          </a:prstGeom>
          <a:noFill/>
          <a:ln w="9525" cap="flat" cmpd="sng">
            <a:solidFill>
              <a:srgbClr val="FF0000"/>
            </a:solidFill>
            <a:prstDash val="solid"/>
            <a:round/>
            <a:headEnd type="none" w="sm" len="sm"/>
            <a:tailEnd type="none" w="sm" len="sm"/>
          </a:ln>
        </p:spPr>
      </p:pic>
      <p:pic>
        <p:nvPicPr>
          <p:cNvPr id="547" name="Google Shape;547;p53"/>
          <p:cNvPicPr preferRelativeResize="0"/>
          <p:nvPr/>
        </p:nvPicPr>
        <p:blipFill rotWithShape="1">
          <a:blip r:embed="rId6">
            <a:alphaModFix/>
          </a:blip>
          <a:srcRect/>
          <a:stretch/>
        </p:blipFill>
        <p:spPr>
          <a:xfrm>
            <a:off x="4823010" y="2248290"/>
            <a:ext cx="140940" cy="182790"/>
          </a:xfrm>
          <a:prstGeom prst="rect">
            <a:avLst/>
          </a:prstGeom>
          <a:noFill/>
          <a:ln w="9525" cap="flat" cmpd="sng">
            <a:solidFill>
              <a:srgbClr val="3ADC4D"/>
            </a:solidFill>
            <a:prstDash val="solid"/>
            <a:round/>
            <a:headEnd type="none" w="sm" len="sm"/>
            <a:tailEnd type="none" w="sm" len="sm"/>
          </a:ln>
        </p:spPr>
      </p:pic>
      <p:cxnSp>
        <p:nvCxnSpPr>
          <p:cNvPr id="548" name="Google Shape;548;p53"/>
          <p:cNvCxnSpPr/>
          <p:nvPr/>
        </p:nvCxnSpPr>
        <p:spPr>
          <a:xfrm flipH="1">
            <a:off x="4948065" y="1637010"/>
            <a:ext cx="999225" cy="558000"/>
          </a:xfrm>
          <a:prstGeom prst="curvedConnector3">
            <a:avLst>
              <a:gd name="adj1" fmla="val 25001"/>
            </a:avLst>
          </a:prstGeom>
          <a:noFill/>
          <a:ln w="38100" cap="flat" cmpd="sng">
            <a:solidFill>
              <a:srgbClr val="22BC34">
                <a:alpha val="60000"/>
              </a:srgbClr>
            </a:solidFill>
            <a:prstDash val="solid"/>
            <a:round/>
            <a:headEnd type="none" w="sm" len="sm"/>
            <a:tailEnd type="triangle" w="med" len="med"/>
          </a:ln>
        </p:spPr>
      </p:cxnSp>
      <p:cxnSp>
        <p:nvCxnSpPr>
          <p:cNvPr id="549" name="Google Shape;549;p53"/>
          <p:cNvCxnSpPr/>
          <p:nvPr/>
        </p:nvCxnSpPr>
        <p:spPr>
          <a:xfrm>
            <a:off x="4877280" y="2500740"/>
            <a:ext cx="29430" cy="8947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550" name="Google Shape;550;p53"/>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22BC34"/>
            </a:solidFill>
            <a:prstDash val="solid"/>
            <a:round/>
            <a:headEnd type="none" w="sm" len="sm"/>
            <a:tailEnd type="none" w="sm" len="sm"/>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name="adj1" fmla="val 25013"/>
            </a:avLst>
          </a:prstGeom>
          <a:noFill/>
          <a:ln w="57150" cap="flat" cmpd="sng">
            <a:solidFill>
              <a:srgbClr val="FF0000">
                <a:alpha val="60000"/>
              </a:srgbClr>
            </a:solidFill>
            <a:prstDash val="solid"/>
            <a:round/>
            <a:headEnd type="none" w="sm" len="sm"/>
            <a:tailEnd type="triangle" w="med" len="med"/>
          </a:ln>
        </p:spPr>
      </p:cxnSp>
      <p:pic>
        <p:nvPicPr>
          <p:cNvPr id="560" name="Google Shape;560;p53"/>
          <p:cNvPicPr preferRelativeResize="0"/>
          <p:nvPr/>
        </p:nvPicPr>
        <p:blipFill rotWithShape="1">
          <a:blip r:embed="rId6">
            <a:alphaModFix/>
          </a:blip>
          <a:srcRect/>
          <a:stretch/>
        </p:blipFill>
        <p:spPr>
          <a:xfrm>
            <a:off x="4488480" y="2938950"/>
            <a:ext cx="140940" cy="182790"/>
          </a:xfrm>
          <a:prstGeom prst="rect">
            <a:avLst/>
          </a:prstGeom>
          <a:noFill/>
          <a:ln w="9525" cap="flat" cmpd="sng">
            <a:solidFill>
              <a:srgbClr val="FF0000"/>
            </a:solidFill>
            <a:prstDash val="solid"/>
            <a:round/>
            <a:headEnd type="none" w="sm" len="sm"/>
            <a:tailEnd type="none" w="sm" len="sm"/>
          </a:ln>
        </p:spPr>
      </p:pic>
      <p:cxnSp>
        <p:nvCxnSpPr>
          <p:cNvPr id="561" name="Google Shape;561;p53"/>
          <p:cNvCxnSpPr>
            <a:endCxn id="546" idx="0"/>
          </p:cNvCxnSpPr>
          <p:nvPr/>
        </p:nvCxnSpPr>
        <p:spPr>
          <a:xfrm rot="-5400000" flipH="1">
            <a:off x="4547730" y="3105390"/>
            <a:ext cx="456900" cy="202200"/>
          </a:xfrm>
          <a:prstGeom prst="curvedConnector3">
            <a:avLst>
              <a:gd name="adj1" fmla="val 2907"/>
            </a:avLst>
          </a:prstGeom>
          <a:noFill/>
          <a:ln w="57150" cap="flat" cmpd="sng">
            <a:solidFill>
              <a:srgbClr val="FF0000">
                <a:alpha val="60000"/>
              </a:srgbClr>
            </a:solidFill>
            <a:prstDash val="solid"/>
            <a:round/>
            <a:headEnd type="none" w="sm" len="sm"/>
            <a:tailEnd type="triangle" w="med" len="med"/>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a:stretch/>
        </p:blipFill>
        <p:spPr>
          <a:xfrm>
            <a:off x="5823090" y="1572210"/>
            <a:ext cx="140940" cy="182790"/>
          </a:xfrm>
          <a:prstGeom prst="rect">
            <a:avLst/>
          </a:prstGeom>
          <a:noFill/>
          <a:ln w="9525" cap="flat" cmpd="sng">
            <a:solidFill>
              <a:srgbClr val="00B050"/>
            </a:solidFill>
            <a:prstDash val="solid"/>
            <a:round/>
            <a:headEnd type="none" w="sm" len="sm"/>
            <a:tailEnd type="none" w="sm" len="sm"/>
          </a:ln>
        </p:spPr>
      </p:pic>
      <p:cxnSp>
        <p:nvCxnSpPr>
          <p:cNvPr id="580" name="Google Shape;580;p53"/>
          <p:cNvCxnSpPr/>
          <p:nvPr/>
        </p:nvCxnSpPr>
        <p:spPr>
          <a:xfrm rot="10800000">
            <a:off x="6008310" y="1704510"/>
            <a:ext cx="647460" cy="96228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5" name="Google Shape;585;p53"/>
              <p:cNvSpPr/>
              <p:nvPr/>
            </p:nvSpPr>
            <p:spPr>
              <a:xfrm rot="5400000" flipH="1">
                <a:off x="7959600" y="21751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641" name="Google Shape;641;p53"/>
          <p:cNvCxnSpPr/>
          <p:nvPr/>
        </p:nvCxnSpPr>
        <p:spPr>
          <a:xfrm rot="10800000" flipH="1">
            <a:off x="2035800" y="3094695"/>
            <a:ext cx="2399175" cy="88875"/>
          </a:xfrm>
          <a:prstGeom prst="curvedConnector3">
            <a:avLst>
              <a:gd name="adj1" fmla="val 25008"/>
            </a:avLst>
          </a:prstGeom>
          <a:noFill/>
          <a:ln w="57150" cap="flat" cmpd="sng">
            <a:solidFill>
              <a:srgbClr val="00B050">
                <a:alpha val="60000"/>
              </a:srgbClr>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581"/>
                                        </p:tgtEl>
                                        <p:attrNameLst>
                                          <p:attrName>style.visibility</p:attrName>
                                        </p:attrNameLst>
                                      </p:cBhvr>
                                      <p:to>
                                        <p:strVal val="visible"/>
                                      </p:to>
                                    </p:set>
                                    <p:anim calcmode="lin" valueType="num">
                                      <p:cBhvr additive="base">
                                        <p:cTn id="53" dur="250"/>
                                        <p:tgtEl>
                                          <p:spTgt spid="581"/>
                                        </p:tgtEl>
                                        <p:attrNameLst>
                                          <p:attrName>ppt_w</p:attrName>
                                        </p:attrNameLst>
                                      </p:cBhvr>
                                      <p:tavLst>
                                        <p:tav tm="0">
                                          <p:val>
                                            <p:strVal val="0"/>
                                          </p:val>
                                        </p:tav>
                                        <p:tav tm="100000">
                                          <p:val>
                                            <p:strVal val="#ppt_w"/>
                                          </p:val>
                                        </p:tav>
                                      </p:tavLst>
                                    </p:anim>
                                    <p:anim calcmode="lin" valueType="num">
                                      <p:cBhvr additive="base">
                                        <p:cTn id="54" dur="250"/>
                                        <p:tgtEl>
                                          <p:spTgt spid="58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4"/>
          <p:cNvGrpSpPr/>
          <p:nvPr/>
        </p:nvGrpSpPr>
        <p:grpSpPr>
          <a:xfrm>
            <a:off x="1135802" y="353970"/>
            <a:ext cx="5263738" cy="469665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651" name="Google Shape;651;p54"/>
          <p:cNvSpPr txBox="1">
            <a:spLocks noGrp="1"/>
          </p:cNvSpPr>
          <p:nvPr>
            <p:ph type="title"/>
          </p:nvPr>
        </p:nvSpPr>
        <p:spPr>
          <a:xfrm>
            <a:off x="1657260" y="9288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defRPr/>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defRPr/>
            </a:pPr>
            <a:endParaRPr sz="900" b="1" strike="noStrike">
              <a:solidFill>
                <a:schemeClr val="dk1"/>
              </a:solidFill>
              <a:latin typeface="Calibri"/>
              <a:ea typeface="Calibri"/>
              <a:cs typeface="Calibri"/>
              <a:sym typeface="Calibri"/>
            </a:endParaRPr>
          </a:p>
        </p:txBody>
      </p:sp>
      <p:pic>
        <p:nvPicPr>
          <p:cNvPr id="653" name="Google Shape;653;p54"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660" name="Google Shape;660;p54"/>
            <p:cNvPicPr preferRelativeResize="0"/>
            <p:nvPr/>
          </p:nvPicPr>
          <p:blipFill rotWithShape="1">
            <a:blip r:embed="rId4">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661" name="Google Shape;661;p54"/>
            <p:cNvPicPr preferRelativeResize="0"/>
            <p:nvPr/>
          </p:nvPicPr>
          <p:blipFill rotWithShape="1">
            <a:blip r:embed="rId4">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662" name="Google Shape;662;p54"/>
            <p:cNvPicPr preferRelativeResize="0"/>
            <p:nvPr/>
          </p:nvPicPr>
          <p:blipFill rotWithShape="1">
            <a:blip r:embed="rId4">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663" name="Google Shape;663;p54"/>
            <p:cNvPicPr preferRelativeResize="0"/>
            <p:nvPr/>
          </p:nvPicPr>
          <p:blipFill rotWithShape="1">
            <a:blip r:embed="rId4">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664" name="Google Shape;664;p54"/>
            <p:cNvPicPr preferRelativeResize="0"/>
            <p:nvPr/>
          </p:nvPicPr>
          <p:blipFill rotWithShape="1">
            <a:blip r:embed="rId4">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665" name="Google Shape;665;p54"/>
            <p:cNvPicPr preferRelativeResize="0"/>
            <p:nvPr/>
          </p:nvPicPr>
          <p:blipFill rotWithShape="1">
            <a:blip r:embed="rId4">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666" name="Google Shape;666;p54"/>
            <p:cNvPicPr preferRelativeResize="0"/>
            <p:nvPr/>
          </p:nvPicPr>
          <p:blipFill rotWithShape="1">
            <a:blip r:embed="rId4">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defRPr/>
            </a:pPr>
            <a:endParaRPr sz="2000" b="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defRPr/>
            </a:pPr>
            <a:r>
              <a:rPr lang="en" sz="1100" b="0" strike="noStrike" cap="none">
                <a:solidFill>
                  <a:schemeClr val="dk1"/>
                </a:solidFill>
                <a:latin typeface="Calibri"/>
                <a:ea typeface="Calibri"/>
                <a:cs typeface="Calibri"/>
                <a:sym typeface="Calibri"/>
              </a:rPr>
              <a:t>GOVCLOUD TRAFFIC INTO DODIN(AFTER ATO) </a:t>
            </a:r>
            <a:endParaRPr sz="1100" b="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a:stretch/>
        </p:blipFill>
        <p:spPr>
          <a:xfrm>
            <a:off x="6655770" y="2696490"/>
            <a:ext cx="140940" cy="182790"/>
          </a:xfrm>
          <a:prstGeom prst="rect">
            <a:avLst/>
          </a:prstGeom>
          <a:noFill/>
          <a:ln w="9525" cap="flat" cmpd="sng">
            <a:solidFill>
              <a:srgbClr val="00B050"/>
            </a:solidFill>
            <a:prstDash val="solid"/>
            <a:round/>
            <a:headEnd type="none" w="sm" len="sm"/>
            <a:tailEnd type="none" w="sm" len="sm"/>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674" name="Google Shape;674;p54"/>
            <p:cNvPicPr preferRelativeResize="0"/>
            <p:nvPr/>
          </p:nvPicPr>
          <p:blipFill rotWithShape="1">
            <a:blip r:embed="rId4">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675" name="Google Shape;675;p54"/>
            <p:cNvPicPr preferRelativeResize="0"/>
            <p:nvPr/>
          </p:nvPicPr>
          <p:blipFill rotWithShape="1">
            <a:blip r:embed="rId4">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676" name="Google Shape;676;p54"/>
            <p:cNvPicPr preferRelativeResize="0"/>
            <p:nvPr/>
          </p:nvPicPr>
          <p:blipFill rotWithShape="1">
            <a:blip r:embed="rId4">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677" name="Google Shape;677;p54"/>
            <p:cNvPicPr preferRelativeResize="0"/>
            <p:nvPr/>
          </p:nvPicPr>
          <p:blipFill rotWithShape="1">
            <a:blip r:embed="rId4">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678" name="Google Shape;678;p54"/>
            <p:cNvPicPr preferRelativeResize="0"/>
            <p:nvPr/>
          </p:nvPicPr>
          <p:blipFill rotWithShape="1">
            <a:blip r:embed="rId4">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679" name="Google Shape;679;p54"/>
            <p:cNvPicPr preferRelativeResize="0"/>
            <p:nvPr/>
          </p:nvPicPr>
          <p:blipFill rotWithShape="1">
            <a:blip r:embed="rId4">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680" name="Google Shape;680;p54"/>
            <p:cNvPicPr preferRelativeResize="0"/>
            <p:nvPr/>
          </p:nvPicPr>
          <p:blipFill rotWithShape="1">
            <a:blip r:embed="rId4">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pic>
        <p:nvPicPr>
          <p:cNvPr id="681" name="Google Shape;681;p54"/>
          <p:cNvPicPr preferRelativeResize="0"/>
          <p:nvPr/>
        </p:nvPicPr>
        <p:blipFill rotWithShape="1">
          <a:blip r:embed="rId5">
            <a:alphaModFix/>
          </a:blip>
          <a:srcRect/>
          <a:stretch/>
        </p:blipFill>
        <p:spPr>
          <a:xfrm>
            <a:off x="4793850" y="3464910"/>
            <a:ext cx="140940" cy="182790"/>
          </a:xfrm>
          <a:prstGeom prst="rect">
            <a:avLst/>
          </a:prstGeom>
          <a:noFill/>
          <a:ln w="9525" cap="flat" cmpd="sng">
            <a:solidFill>
              <a:srgbClr val="00B050"/>
            </a:solidFill>
            <a:prstDash val="solid"/>
            <a:round/>
            <a:headEnd type="none" w="sm" len="sm"/>
            <a:tailEnd type="none" w="sm" len="sm"/>
          </a:ln>
        </p:spPr>
      </p:pic>
      <p:sp>
        <p:nvSpPr>
          <p:cNvPr id="682" name="Google Shape;682;p54"/>
          <p:cNvSpPr/>
          <p:nvPr/>
        </p:nvSpPr>
        <p:spPr>
          <a:xfrm rot="-1110000">
            <a:off x="4881600" y="2934900"/>
            <a:ext cx="1389150" cy="65529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w="38100" cap="flat" cmpd="sng">
            <a:solidFill>
              <a:srgbClr val="22BC34">
                <a:alpha val="60000"/>
              </a:srgbClr>
            </a:solidFill>
            <a:prstDash val="solid"/>
            <a:round/>
            <a:headEnd type="none" w="sm" len="sm"/>
            <a:tailEnd type="triangle" w="med" len="med"/>
          </a:ln>
        </p:spPr>
      </p:cxnSp>
      <p:sp>
        <p:nvSpPr>
          <p:cNvPr id="685" name="Google Shape;685;p54"/>
          <p:cNvSpPr/>
          <p:nvPr/>
        </p:nvSpPr>
        <p:spPr>
          <a:xfrm>
            <a:off x="6030180" y="3632580"/>
            <a:ext cx="194022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defRPr/>
            </a:pPr>
            <a:r>
              <a:rPr lang="en" sz="1400" b="0" strike="noStrike">
                <a:solidFill>
                  <a:schemeClr val="dk1"/>
                </a:solidFill>
                <a:latin typeface="Calibri"/>
                <a:ea typeface="Calibri"/>
                <a:cs typeface="Calibri"/>
                <a:sym typeface="Calibri"/>
              </a:rPr>
              <a:t>*ATO SIGNED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en" sz="1400" b="0" strike="noStrike">
                <a:solidFill>
                  <a:schemeClr val="dk1"/>
                </a:solidFill>
                <a:latin typeface="Calibri"/>
                <a:ea typeface="Calibri"/>
                <a:cs typeface="Calibri"/>
                <a:sym typeface="Calibri"/>
              </a:rPr>
              <a:t>*ATC APPROVED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r>
              <a:rPr lang="en" sz="1400" b="0" strike="noStrike">
                <a:solidFill>
                  <a:schemeClr val="dk1"/>
                </a:solidFill>
                <a:latin typeface="Calibri"/>
                <a:ea typeface="Calibri"/>
                <a:cs typeface="Calibri"/>
                <a:sym typeface="Calibri"/>
              </a:rPr>
              <a:t>*DISA IP’s</a:t>
            </a:r>
            <a:endParaRPr sz="1400" b="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694" name="Google Shape;694;p54"/>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695" name="Google Shape;695;p54"/>
          <p:cNvPicPr preferRelativeResize="0"/>
          <p:nvPr/>
        </p:nvPicPr>
        <p:blipFill rotWithShape="1">
          <a:blip r:embed="rId5">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696" name="Google Shape;696;p54"/>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pic>
        <p:nvPicPr>
          <p:cNvPr id="697" name="Google Shape;697;p54"/>
          <p:cNvPicPr preferRelativeResize="0"/>
          <p:nvPr/>
        </p:nvPicPr>
        <p:blipFill rotWithShape="1">
          <a:blip r:embed="rId5">
            <a:alphaModFix/>
          </a:blip>
          <a:srcRect/>
          <a:stretch/>
        </p:blipFill>
        <p:spPr>
          <a:xfrm>
            <a:off x="2236140" y="3092580"/>
            <a:ext cx="140940" cy="182790"/>
          </a:xfrm>
          <a:prstGeom prst="rect">
            <a:avLst/>
          </a:prstGeom>
          <a:noFill/>
          <a:ln w="9525" cap="flat" cmpd="sng">
            <a:solidFill>
              <a:srgbClr val="00B050"/>
            </a:solidFill>
            <a:prstDash val="solid"/>
            <a:round/>
            <a:headEnd type="none" w="sm" len="sm"/>
            <a:tailEnd type="none" w="sm" len="sm"/>
          </a:ln>
        </p:spPr>
      </p:pic>
      <p:cxnSp>
        <p:nvCxnSpPr>
          <p:cNvPr id="698" name="Google Shape;698;p54"/>
          <p:cNvCxnSpPr/>
          <p:nvPr/>
        </p:nvCxnSpPr>
        <p:spPr>
          <a:xfrm rot="10800000" flipH="1">
            <a:off x="2447280" y="1762830"/>
            <a:ext cx="2116260" cy="137079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699" name="Google Shape;699;p54"/>
          <p:cNvPicPr preferRelativeResize="0"/>
          <p:nvPr/>
        </p:nvPicPr>
        <p:blipFill rotWithShape="1">
          <a:blip r:embed="rId5">
            <a:alphaModFix/>
          </a:blip>
          <a:srcRect/>
          <a:stretch/>
        </p:blipFill>
        <p:spPr>
          <a:xfrm>
            <a:off x="4592430" y="1629450"/>
            <a:ext cx="140940" cy="182790"/>
          </a:xfrm>
          <a:prstGeom prst="rect">
            <a:avLst/>
          </a:prstGeom>
          <a:noFill/>
          <a:ln w="9525" cap="flat" cmpd="sng">
            <a:solidFill>
              <a:srgbClr val="00B050"/>
            </a:solidFill>
            <a:prstDash val="solid"/>
            <a:round/>
            <a:headEnd type="none" w="sm" len="sm"/>
            <a:tailEnd type="none" w="sm" len="sm"/>
          </a:ln>
        </p:spPr>
      </p:pic>
      <p:cxnSp>
        <p:nvCxnSpPr>
          <p:cNvPr id="700" name="Google Shape;700;p54"/>
          <p:cNvCxnSpPr/>
          <p:nvPr/>
        </p:nvCxnSpPr>
        <p:spPr>
          <a:xfrm flipH="1">
            <a:off x="5028210" y="3138210"/>
            <a:ext cx="772740" cy="388530"/>
          </a:xfrm>
          <a:prstGeom prst="straightConnector1">
            <a:avLst/>
          </a:prstGeom>
          <a:noFill/>
          <a:ln w="38100" cap="flat" cmpd="sng">
            <a:solidFill>
              <a:srgbClr val="22BC34">
                <a:alpha val="60000"/>
              </a:srgbClr>
            </a:solidFill>
            <a:prstDash val="solid"/>
            <a:round/>
            <a:headEnd type="none" w="sm" len="sm"/>
            <a:tailEnd type="triangle" w="med" len="med"/>
          </a:ln>
        </p:spPr>
      </p:cxnSp>
      <p:cxnSp>
        <p:nvCxnSpPr>
          <p:cNvPr id="701" name="Google Shape;701;p54"/>
          <p:cNvCxnSpPr/>
          <p:nvPr/>
        </p:nvCxnSpPr>
        <p:spPr>
          <a:xfrm flipH="1">
            <a:off x="6003180" y="2787750"/>
            <a:ext cx="617760" cy="17874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defRPr/>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a:stretch/>
        </p:blipFill>
        <p:spPr>
          <a:xfrm>
            <a:off x="5675940" y="1531170"/>
            <a:ext cx="140940" cy="182790"/>
          </a:xfrm>
          <a:prstGeom prst="rect">
            <a:avLst/>
          </a:prstGeom>
          <a:noFill/>
          <a:ln w="9525" cap="flat" cmpd="sng">
            <a:solidFill>
              <a:srgbClr val="22BC34"/>
            </a:solidFill>
            <a:prstDash val="solid"/>
            <a:round/>
            <a:headEnd type="none" w="sm" len="sm"/>
            <a:tailEnd type="none" w="sm" len="sm"/>
          </a:ln>
        </p:spPr>
      </p:pic>
      <p:sp>
        <p:nvSpPr>
          <p:cNvPr id="720" name="Google Shape;720;p54"/>
          <p:cNvSpPr/>
          <p:nvPr/>
        </p:nvSpPr>
        <p:spPr>
          <a:xfrm rot="-2361600">
            <a:off x="4238190" y="1487160"/>
            <a:ext cx="1750410" cy="1158030"/>
          </a:xfrm>
          <a:prstGeom prst="arc">
            <a:avLst>
              <a:gd name="adj1" fmla="val 16200000"/>
              <a:gd name="adj2" fmla="val 0"/>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name="adj1" fmla="val 18295558"/>
              <a:gd name="adj2" fmla="val 6976995"/>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defRPr/>
            </a:pPr>
            <a:endParaRPr sz="1400" b="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7" name="Google Shape;727;p54"/>
              <p:cNvSpPr/>
              <p:nvPr/>
            </p:nvSpPr>
            <p:spPr>
              <a:xfrm rot="5400000" flipH="1">
                <a:off x="7734600" y="210240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defRPr/>
            </a:pPr>
            <a:r>
              <a:rPr lang="en" sz="1400" b="0" strike="noStrike">
                <a:solidFill>
                  <a:schemeClr val="dk1"/>
                </a:solidFill>
                <a:latin typeface="Calibri"/>
                <a:ea typeface="Calibri"/>
                <a:cs typeface="Calibri"/>
                <a:sym typeface="Calibri"/>
              </a:rPr>
              <a:t>Connect to BCAP</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defRPr/>
            </a:pPr>
            <a:endParaRPr sz="1400" b="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9425" rIns="67500" bIns="194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14850" rIns="67500" bIns="14850" anchor="ctr" anchorCtr="0">
            <a:noAutofit/>
          </a:bodyPr>
          <a:lstStyle/>
          <a:p>
            <a:pPr marL="0" marR="0" lvl="0" indent="0" algn="l" rtl="0">
              <a:spcBef>
                <a:spcPts val="0"/>
              </a:spcBef>
              <a:spcAft>
                <a:spcPts val="0"/>
              </a:spcAft>
              <a:buNone/>
              <a:defRPr/>
            </a:pPr>
            <a:endParaRPr sz="1400" b="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a:stretch/>
        </p:blipFill>
        <p:spPr>
          <a:xfrm>
            <a:off x="5883840" y="2821770"/>
            <a:ext cx="171180" cy="221940"/>
          </a:xfrm>
          <a:prstGeom prst="rect">
            <a:avLst/>
          </a:prstGeom>
          <a:noFill/>
          <a:ln w="9525" cap="flat" cmpd="sng">
            <a:solidFill>
              <a:srgbClr val="00B050"/>
            </a:solidFill>
            <a:prstDash val="solid"/>
            <a:round/>
            <a:headEnd type="none" w="sm" len="sm"/>
            <a:tailEnd type="none" w="sm" len="sm"/>
          </a:ln>
        </p:spPr>
      </p:pic>
      <p:pic>
        <p:nvPicPr>
          <p:cNvPr id="794" name="Google Shape;794;p54"/>
          <p:cNvPicPr preferRelativeResize="0"/>
          <p:nvPr/>
        </p:nvPicPr>
        <p:blipFill rotWithShape="1">
          <a:blip r:embed="rId5">
            <a:alphaModFix/>
          </a:blip>
          <a:srcRect/>
          <a:stretch/>
        </p:blipFill>
        <p:spPr>
          <a:xfrm>
            <a:off x="6006960" y="1463940"/>
            <a:ext cx="140940" cy="182790"/>
          </a:xfrm>
          <a:prstGeom prst="rect">
            <a:avLst/>
          </a:prstGeom>
          <a:noFill/>
          <a:ln w="9525" cap="flat" cmpd="sng">
            <a:solidFill>
              <a:srgbClr val="00B050"/>
            </a:solidFill>
            <a:prstDash val="solid"/>
            <a:round/>
            <a:headEnd type="none" w="sm" len="sm"/>
            <a:tailEnd type="none" w="sm" len="sm"/>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9" name="Google Shape;799;p54"/>
              <p:cNvSpPr/>
              <p:nvPr/>
            </p:nvSpPr>
            <p:spPr>
              <a:xfrm rot="5400000" flipH="1">
                <a:off x="8075520" y="38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795"/>
                                        </p:tgtEl>
                                        <p:attrNameLst>
                                          <p:attrName>style.visibility</p:attrName>
                                        </p:attrNameLst>
                                      </p:cBhvr>
                                      <p:to>
                                        <p:strVal val="visible"/>
                                      </p:to>
                                    </p:set>
                                    <p:anim calcmode="lin" valueType="num">
                                      <p:cBhvr additive="base">
                                        <p:cTn id="71" dur="500"/>
                                        <p:tgtEl>
                                          <p:spTgt spid="795"/>
                                        </p:tgtEl>
                                        <p:attrNameLst>
                                          <p:attrName>ppt_w</p:attrName>
                                        </p:attrNameLst>
                                      </p:cBhvr>
                                      <p:tavLst>
                                        <p:tav tm="0">
                                          <p:val>
                                            <p:strVal val="0"/>
                                          </p:val>
                                        </p:tav>
                                        <p:tav tm="100000">
                                          <p:val>
                                            <p:strVal val="#ppt_w"/>
                                          </p:val>
                                        </p:tav>
                                      </p:tavLst>
                                    </p:anim>
                                    <p:anim calcmode="lin" valueType="num">
                                      <p:cBhvr additive="base">
                                        <p:cTn id="72" dur="500"/>
                                        <p:tgtEl>
                                          <p:spTgt spid="795"/>
                                        </p:tgtEl>
                                        <p:attrNameLst>
                                          <p:attrName>ppt_h</p:attrName>
                                        </p:attrNameLst>
                                      </p:cBhvr>
                                      <p:tavLst>
                                        <p:tav tm="0">
                                          <p:val>
                                            <p:str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723"/>
                                        </p:tgtEl>
                                        <p:attrNameLst>
                                          <p:attrName>style.visibility</p:attrName>
                                        </p:attrNameLst>
                                      </p:cBhvr>
                                      <p:to>
                                        <p:strVal val="visible"/>
                                      </p:to>
                                    </p:set>
                                    <p:anim calcmode="lin" valueType="num">
                                      <p:cBhvr additive="base">
                                        <p:cTn id="109" dur="250"/>
                                        <p:tgtEl>
                                          <p:spTgt spid="723"/>
                                        </p:tgtEl>
                                        <p:attrNameLst>
                                          <p:attrName>ppt_w</p:attrName>
                                        </p:attrNameLst>
                                      </p:cBhvr>
                                      <p:tavLst>
                                        <p:tav tm="0">
                                          <p:val>
                                            <p:strVal val="0"/>
                                          </p:val>
                                        </p:tav>
                                        <p:tav tm="100000">
                                          <p:val>
                                            <p:strVal val="#ppt_w"/>
                                          </p:val>
                                        </p:tav>
                                      </p:tavLst>
                                    </p:anim>
                                    <p:anim calcmode="lin" valueType="num">
                                      <p:cBhvr additive="base">
                                        <p:cTn id="110" dur="250"/>
                                        <p:tgtEl>
                                          <p:spTgt spid="723"/>
                                        </p:tgtEl>
                                        <p:attrNameLst>
                                          <p:attrName>ppt_h</p:attrName>
                                        </p:attrNameLst>
                                      </p:cBhvr>
                                      <p:tavLst>
                                        <p:tav tm="0">
                                          <p:val>
                                            <p:str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795"/>
                                        </p:tgtEl>
                                        <p:attrNameLst>
                                          <p:attrName>style.visibility</p:attrName>
                                        </p:attrNameLst>
                                      </p:cBhvr>
                                      <p:to>
                                        <p:strVal val="visible"/>
                                      </p:to>
                                    </p:set>
                                    <p:anim calcmode="lin" valueType="num">
                                      <p:cBhvr additive="base">
                                        <p:cTn id="127" dur="250"/>
                                        <p:tgtEl>
                                          <p:spTgt spid="795"/>
                                        </p:tgtEl>
                                        <p:attrNameLst>
                                          <p:attrName>ppt_w</p:attrName>
                                        </p:attrNameLst>
                                      </p:cBhvr>
                                      <p:tavLst>
                                        <p:tav tm="0">
                                          <p:val>
                                            <p:strVal val="0"/>
                                          </p:val>
                                        </p:tav>
                                        <p:tav tm="100000">
                                          <p:val>
                                            <p:strVal val="#ppt_w"/>
                                          </p:val>
                                        </p:tav>
                                      </p:tavLst>
                                    </p:anim>
                                    <p:anim calcmode="lin" valueType="num">
                                      <p:cBhvr additive="base">
                                        <p:cTn id="128" dur="250"/>
                                        <p:tgtEl>
                                          <p:spTgt spid="795"/>
                                        </p:tgtEl>
                                        <p:attrNameLst>
                                          <p:attrName>ppt_h</p:attrName>
                                        </p:attrNameLst>
                                      </p:cBhvr>
                                      <p:tavLst>
                                        <p:tav tm="0">
                                          <p:val>
                                            <p:str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BD997D-2984-A84F-A2FE-8E8A68424929}"/>
              </a:ext>
            </a:extLst>
          </p:cNvPr>
          <p:cNvSpPr>
            <a:spLocks noGrp="1"/>
          </p:cNvSpPr>
          <p:nvPr>
            <p:ph type="title"/>
          </p:nvPr>
        </p:nvSpPr>
        <p:spPr>
          <a:xfrm>
            <a:off x="411480" y="308611"/>
            <a:ext cx="6173470" cy="685800"/>
          </a:xfrm>
        </p:spPr>
        <p:txBody>
          <a:bodyPr anchor="t">
            <a:noAutofit/>
          </a:bodyPr>
          <a:lstStyle/>
          <a:p>
            <a:r>
              <a:rPr lang="en-US" b="1" spc="-75" dirty="0">
                <a:solidFill>
                  <a:srgbClr val="FFCC01"/>
                </a:solidFill>
                <a:latin typeface="Arial"/>
              </a:rPr>
              <a:t>What is a What is a Network?</a:t>
            </a:r>
            <a:br>
              <a:rPr lang="en-US" dirty="0">
                <a:solidFill>
                  <a:schemeClr val="bg1"/>
                </a:solidFill>
              </a:rPr>
            </a:br>
            <a:br>
              <a:rPr lang="en-US" dirty="0"/>
            </a:br>
            <a:endParaRPr lang="en-US" dirty="0"/>
          </a:p>
        </p:txBody>
      </p:sp>
      <p:graphicFrame>
        <p:nvGraphicFramePr>
          <p:cNvPr id="4" name="TextBox 1">
            <a:extLst>
              <a:ext uri="{FF2B5EF4-FFF2-40B4-BE49-F238E27FC236}">
                <a16:creationId xmlns:a16="http://schemas.microsoft.com/office/drawing/2014/main" id="{2D760001-01C1-44AA-0AB5-B817EF3F2BCA}"/>
              </a:ext>
            </a:extLst>
          </p:cNvPr>
          <p:cNvGraphicFramePr/>
          <p:nvPr>
            <p:extLst>
              <p:ext uri="{D42A27DB-BD31-4B8C-83A1-F6EECF244321}">
                <p14:modId xmlns:p14="http://schemas.microsoft.com/office/powerpoint/2010/main" val="3887511155"/>
              </p:ext>
            </p:extLst>
          </p:nvPr>
        </p:nvGraphicFramePr>
        <p:xfrm>
          <a:off x="411480" y="1200149"/>
          <a:ext cx="5096352"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63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3E203E-64EB-AF6C-A3BE-321ED2E096A3}"/>
              </a:ext>
            </a:extLst>
          </p:cNvPr>
          <p:cNvSpPr>
            <a:spLocks noGrp="1"/>
          </p:cNvSpPr>
          <p:nvPr>
            <p:ph type="title"/>
          </p:nvPr>
        </p:nvSpPr>
        <p:spPr>
          <a:xfrm>
            <a:off x="411481" y="308611"/>
            <a:ext cx="4023995" cy="891778"/>
          </a:xfrm>
        </p:spPr>
        <p:txBody>
          <a:bodyPr vert="horz" lIns="0" tIns="0" rIns="0" bIns="0" rtlCol="0" anchor="t" anchorCtr="0">
            <a:normAutofit/>
          </a:bodyPr>
          <a:lstStyle/>
          <a:p>
            <a:r>
              <a:rPr lang="en-US" sz="2600" b="1" kern="1200" cap="all" spc="-75" baseline="0">
                <a:latin typeface="+mj-lt"/>
                <a:ea typeface="+mj-ea"/>
                <a:cs typeface="+mj-cs"/>
              </a:rPr>
              <a:t>Network Topologies</a:t>
            </a:r>
            <a:br>
              <a:rPr lang="en-US" sz="2600" kern="1200" cap="all" spc="-75" baseline="0">
                <a:latin typeface="+mj-lt"/>
                <a:ea typeface="+mj-ea"/>
                <a:cs typeface="+mj-cs"/>
              </a:rPr>
            </a:br>
            <a:endParaRPr lang="en-US" sz="2600" kern="1200" cap="all" spc="-75" baseline="0">
              <a:latin typeface="+mj-lt"/>
              <a:ea typeface="+mj-ea"/>
              <a:cs typeface="+mj-cs"/>
            </a:endParaRPr>
          </a:p>
        </p:txBody>
      </p:sp>
      <p:sp>
        <p:nvSpPr>
          <p:cNvPr id="2" name="TextBox 1">
            <a:extLst>
              <a:ext uri="{FF2B5EF4-FFF2-40B4-BE49-F238E27FC236}">
                <a16:creationId xmlns:a16="http://schemas.microsoft.com/office/drawing/2014/main" id="{56E17176-E195-DCC4-F82D-ED341A6903FD}"/>
              </a:ext>
            </a:extLst>
          </p:cNvPr>
          <p:cNvSpPr txBox="1"/>
          <p:nvPr/>
        </p:nvSpPr>
        <p:spPr>
          <a:xfrm>
            <a:off x="411480" y="1611630"/>
            <a:ext cx="4023994"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Bef>
                <a:spcPts val="750"/>
              </a:spcBef>
              <a:spcAft>
                <a:spcPts val="600"/>
              </a:spcAft>
              <a:buSzPct val="100000"/>
              <a:defRPr/>
            </a:pPr>
            <a:r>
              <a:rPr lang="en-US" sz="1275" b="1" kern="1200">
                <a:solidFill>
                  <a:schemeClr val="tx1"/>
                </a:solidFill>
                <a:latin typeface="+mn-lt"/>
                <a:ea typeface="+mn-ea"/>
                <a:cs typeface="+mn-cs"/>
              </a:rPr>
              <a:t>Network Topologies</a:t>
            </a:r>
            <a:endParaRPr lang="en-US" sz="1275" kern="1200">
              <a:solidFill>
                <a:schemeClr val="tx1"/>
              </a:solidFill>
              <a:latin typeface="+mn-lt"/>
              <a:ea typeface="+mn-ea"/>
              <a:cs typeface="+mn-cs"/>
            </a:endParaRPr>
          </a:p>
          <a:p>
            <a:pPr defTabSz="685800">
              <a:lnSpc>
                <a:spcPct val="95000"/>
              </a:lnSpc>
              <a:spcBef>
                <a:spcPts val="750"/>
              </a:spcBef>
              <a:spcAft>
                <a:spcPts val="600"/>
              </a:spcAft>
              <a:defRPr/>
            </a:pPr>
            <a:r>
              <a:rPr lang="en-US" sz="1275" b="1" kern="1200">
                <a:solidFill>
                  <a:schemeClr val="tx1"/>
                </a:solidFill>
                <a:latin typeface="+mn-lt"/>
                <a:ea typeface="+mn-ea"/>
                <a:cs typeface="+mn-cs"/>
              </a:rPr>
              <a:t>Definition:</a:t>
            </a:r>
            <a:r>
              <a:rPr lang="en-US" sz="1275" kern="1200">
                <a:solidFill>
                  <a:schemeClr val="tx1"/>
                </a:solidFill>
                <a:latin typeface="+mn-lt"/>
                <a:ea typeface="+mn-ea"/>
                <a:cs typeface="+mn-cs"/>
              </a:rPr>
              <a:t> The physical or logical arrangement of nodes (devices) and connections in a network.</a:t>
            </a:r>
          </a:p>
          <a:p>
            <a:pPr defTabSz="685800">
              <a:lnSpc>
                <a:spcPct val="95000"/>
              </a:lnSpc>
              <a:spcBef>
                <a:spcPts val="750"/>
              </a:spcBef>
              <a:spcAft>
                <a:spcPts val="600"/>
              </a:spcAft>
              <a:buSzPct val="100000"/>
              <a:defRPr/>
            </a:pPr>
            <a:endParaRPr lang="en-US" sz="1275" kern="1200">
              <a:solidFill>
                <a:schemeClr val="tx1"/>
              </a:solidFill>
              <a:latin typeface="+mn-lt"/>
              <a:ea typeface="+mn-ea"/>
              <a:cs typeface="+mn-cs"/>
            </a:endParaRPr>
          </a:p>
        </p:txBody>
      </p:sp>
      <p:pic>
        <p:nvPicPr>
          <p:cNvPr id="3" name="Picture Placeholder 2">
            <a:extLst>
              <a:ext uri="{FF2B5EF4-FFF2-40B4-BE49-F238E27FC236}">
                <a16:creationId xmlns:a16="http://schemas.microsoft.com/office/drawing/2014/main" id="{4F9DEFB8-6703-6816-23DD-0CED664D5FCD}"/>
              </a:ext>
            </a:extLst>
          </p:cNvPr>
          <p:cNvPicPr>
            <a:picLocks noGrp="1" noChangeAspect="1"/>
          </p:cNvPicPr>
          <p:nvPr>
            <p:ph type="pic" sz="quarter" idx="10"/>
          </p:nvPr>
        </p:nvPicPr>
        <p:blipFill>
          <a:blip r:embed="rId2"/>
          <a:srcRect t="2525" b="2525"/>
          <a:stretch/>
        </p:blipFill>
        <p:spPr>
          <a:prstGeom prst="rect">
            <a:avLst/>
          </a:prstGeom>
          <a:solidFill>
            <a:srgbClr val="D5D5D7"/>
          </a:solidFill>
        </p:spPr>
      </p:pic>
    </p:spTree>
    <p:extLst>
      <p:ext uri="{BB962C8B-B14F-4D97-AF65-F5344CB8AC3E}">
        <p14:creationId xmlns:p14="http://schemas.microsoft.com/office/powerpoint/2010/main" val="344003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90ED4D0-9F16-F96F-890B-3C77AA8EEC79}"/>
              </a:ext>
            </a:extLst>
          </p:cNvPr>
          <p:cNvSpPr>
            <a:spLocks noGrp="1"/>
          </p:cNvSpPr>
          <p:nvPr>
            <p:ph type="title"/>
          </p:nvPr>
        </p:nvSpPr>
        <p:spPr>
          <a:xfrm>
            <a:off x="411480" y="308611"/>
            <a:ext cx="6173470" cy="891778"/>
          </a:xfrm>
        </p:spPr>
        <p:txBody>
          <a:bodyPr/>
          <a:lstStyle/>
          <a:p>
            <a:r>
              <a:rPr lang="en-US" dirty="0"/>
              <a:t>BUS Topology</a:t>
            </a:r>
          </a:p>
        </p:txBody>
      </p:sp>
      <p:sp>
        <p:nvSpPr>
          <p:cNvPr id="2" name="TextBox 1">
            <a:extLst>
              <a:ext uri="{FF2B5EF4-FFF2-40B4-BE49-F238E27FC236}">
                <a16:creationId xmlns:a16="http://schemas.microsoft.com/office/drawing/2014/main" id="{D7CF4B63-6BA3-EDEF-C49D-46692DFBBD4E}"/>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Concept:</a:t>
            </a:r>
            <a:r>
              <a:rPr lang="en-US" sz="1900" kern="1200" dirty="0">
                <a:solidFill>
                  <a:schemeClr val="tx1"/>
                </a:solidFill>
                <a:latin typeface="+mn-lt"/>
                <a:ea typeface="+mn-ea"/>
                <a:cs typeface="+mn-cs"/>
              </a:rPr>
              <a:t> All devices connected to a single cable (backbone).</a:t>
            </a:r>
          </a:p>
          <a:p>
            <a:pPr defTabSz="685800">
              <a:lnSpc>
                <a:spcPct val="95000"/>
              </a:lnSpc>
              <a:spcAft>
                <a:spcPts val="600"/>
              </a:spcAft>
              <a:defRPr/>
            </a:pPr>
            <a:r>
              <a:rPr lang="en-US" sz="1900" b="1" kern="1200" dirty="0">
                <a:solidFill>
                  <a:schemeClr val="tx1"/>
                </a:solidFill>
                <a:latin typeface="+mn-lt"/>
                <a:ea typeface="+mn-ea"/>
                <a:cs typeface="+mn-cs"/>
              </a:rPr>
              <a:t>Analogy:</a:t>
            </a:r>
            <a:r>
              <a:rPr lang="en-US" sz="1900" kern="1200" dirty="0">
                <a:solidFill>
                  <a:schemeClr val="tx1"/>
                </a:solidFill>
                <a:latin typeface="+mn-lt"/>
                <a:ea typeface="+mn-ea"/>
                <a:cs typeface="+mn-cs"/>
              </a:rPr>
              <a:t> People on a single bus line.</a:t>
            </a:r>
          </a:p>
          <a:p>
            <a:pPr defTabSz="685800">
              <a:lnSpc>
                <a:spcPct val="95000"/>
              </a:lnSpc>
              <a:spcAft>
                <a:spcPts val="600"/>
              </a:spcAft>
              <a:defRPr/>
            </a:pPr>
            <a:r>
              <a:rPr lang="en-US" sz="1900" b="1" kern="1200" dirty="0">
                <a:solidFill>
                  <a:schemeClr val="tx1"/>
                </a:solidFill>
                <a:latin typeface="+mn-lt"/>
                <a:ea typeface="+mn-ea"/>
                <a:cs typeface="+mn-cs"/>
              </a:rPr>
              <a:t>Pros:</a:t>
            </a:r>
            <a:r>
              <a:rPr lang="en-US" sz="1900" kern="1200" dirty="0">
                <a:solidFill>
                  <a:schemeClr val="tx1"/>
                </a:solidFill>
                <a:latin typeface="+mn-lt"/>
                <a:ea typeface="+mn-ea"/>
                <a:cs typeface="+mn-cs"/>
              </a:rPr>
              <a:t> Simple, less cable.</a:t>
            </a:r>
          </a:p>
          <a:p>
            <a:pPr defTabSz="685800">
              <a:lnSpc>
                <a:spcPct val="95000"/>
              </a:lnSpc>
              <a:spcAft>
                <a:spcPts val="600"/>
              </a:spcAft>
              <a:defRPr/>
            </a:pPr>
            <a:r>
              <a:rPr lang="en-US" sz="1900" b="1" kern="1200" dirty="0">
                <a:solidFill>
                  <a:schemeClr val="tx1"/>
                </a:solidFill>
                <a:latin typeface="+mn-lt"/>
                <a:ea typeface="+mn-ea"/>
                <a:cs typeface="+mn-cs"/>
              </a:rPr>
              <a:t>Cons:</a:t>
            </a:r>
            <a:r>
              <a:rPr lang="en-US" sz="1900" kern="1200" dirty="0">
                <a:solidFill>
                  <a:schemeClr val="tx1"/>
                </a:solidFill>
                <a:latin typeface="+mn-lt"/>
                <a:ea typeface="+mn-ea"/>
                <a:cs typeface="+mn-cs"/>
              </a:rPr>
              <a:t> Single point of failure (backbone), difficult to troubleshoot, limited scalability.</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62FFF510-B36B-B12D-FD6A-BB7E4091FE9F}"/>
              </a:ext>
            </a:extLst>
          </p:cNvPr>
          <p:cNvPicPr>
            <a:picLocks noChangeAspect="1"/>
          </p:cNvPicPr>
          <p:nvPr/>
        </p:nvPicPr>
        <p:blipFill>
          <a:blip r:embed="rId2"/>
          <a:stretch>
            <a:fillRect/>
          </a:stretch>
        </p:blipFill>
        <p:spPr>
          <a:xfrm>
            <a:off x="5507831" y="1200389"/>
            <a:ext cx="2945823" cy="2945823"/>
          </a:xfrm>
          <a:prstGeom prst="rect">
            <a:avLst/>
          </a:prstGeom>
        </p:spPr>
      </p:pic>
    </p:spTree>
    <p:extLst>
      <p:ext uri="{BB962C8B-B14F-4D97-AF65-F5344CB8AC3E}">
        <p14:creationId xmlns:p14="http://schemas.microsoft.com/office/powerpoint/2010/main" val="118957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8B4289-9023-7944-8237-E65E2165D364}"/>
              </a:ext>
            </a:extLst>
          </p:cNvPr>
          <p:cNvSpPr>
            <a:spLocks noGrp="1"/>
          </p:cNvSpPr>
          <p:nvPr>
            <p:ph type="title"/>
          </p:nvPr>
        </p:nvSpPr>
        <p:spPr>
          <a:xfrm>
            <a:off x="411480" y="308611"/>
            <a:ext cx="6173470" cy="891778"/>
          </a:xfrm>
        </p:spPr>
        <p:txBody>
          <a:bodyPr/>
          <a:lstStyle/>
          <a:p>
            <a:r>
              <a:rPr lang="en-US" dirty="0"/>
              <a:t>Star topology </a:t>
            </a:r>
          </a:p>
        </p:txBody>
      </p:sp>
      <p:sp>
        <p:nvSpPr>
          <p:cNvPr id="2" name="TextBox 1">
            <a:extLst>
              <a:ext uri="{FF2B5EF4-FFF2-40B4-BE49-F238E27FC236}">
                <a16:creationId xmlns:a16="http://schemas.microsoft.com/office/drawing/2014/main" id="{B5628958-E644-8D4F-4C91-3E295B2BFC36}"/>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600" b="1" kern="1200" dirty="0">
                <a:solidFill>
                  <a:schemeClr val="tx1"/>
                </a:solidFill>
                <a:latin typeface="+mn-lt"/>
                <a:ea typeface="+mn-ea"/>
                <a:cs typeface="+mn-cs"/>
              </a:rPr>
              <a:t>Concept:</a:t>
            </a:r>
            <a:r>
              <a:rPr lang="en-US" sz="1600" kern="1200" dirty="0">
                <a:solidFill>
                  <a:schemeClr val="tx1"/>
                </a:solidFill>
                <a:latin typeface="+mn-lt"/>
                <a:ea typeface="+mn-ea"/>
                <a:cs typeface="+mn-cs"/>
              </a:rPr>
              <a:t> All devices connect to a central hub/switch.</a:t>
            </a:r>
          </a:p>
          <a:p>
            <a:pPr defTabSz="685800">
              <a:lnSpc>
                <a:spcPct val="95000"/>
              </a:lnSpc>
              <a:spcAft>
                <a:spcPts val="600"/>
              </a:spcAft>
              <a:defRPr/>
            </a:pPr>
            <a:r>
              <a:rPr lang="en-US" sz="1600" b="1" kern="1200" dirty="0">
                <a:solidFill>
                  <a:schemeClr val="tx1"/>
                </a:solidFill>
                <a:latin typeface="+mn-lt"/>
                <a:ea typeface="+mn-ea"/>
                <a:cs typeface="+mn-cs"/>
              </a:rPr>
              <a:t>Analogy:</a:t>
            </a:r>
            <a:r>
              <a:rPr lang="en-US" sz="1600" kern="1200" dirty="0">
                <a:solidFill>
                  <a:schemeClr val="tx1"/>
                </a:solidFill>
                <a:latin typeface="+mn-lt"/>
                <a:ea typeface="+mn-ea"/>
                <a:cs typeface="+mn-cs"/>
              </a:rPr>
              <a:t> Spokes of a bicycle wheel.</a:t>
            </a:r>
          </a:p>
          <a:p>
            <a:pPr defTabSz="685800">
              <a:lnSpc>
                <a:spcPct val="95000"/>
              </a:lnSpc>
              <a:spcAft>
                <a:spcPts val="600"/>
              </a:spcAft>
              <a:defRPr/>
            </a:pPr>
            <a:r>
              <a:rPr lang="en-US" sz="1600" b="1" kern="1200" dirty="0">
                <a:solidFill>
                  <a:schemeClr val="tx1"/>
                </a:solidFill>
                <a:latin typeface="+mn-lt"/>
                <a:ea typeface="+mn-ea"/>
                <a:cs typeface="+mn-cs"/>
              </a:rPr>
              <a:t>Pros:</a:t>
            </a:r>
            <a:r>
              <a:rPr lang="en-US" sz="1600" kern="1200" dirty="0">
                <a:solidFill>
                  <a:schemeClr val="tx1"/>
                </a:solidFill>
                <a:latin typeface="+mn-lt"/>
                <a:ea typeface="+mn-ea"/>
                <a:cs typeface="+mn-cs"/>
              </a:rPr>
              <a:t> Easy to add/remove devices, fault isolation, common in modern LANs.</a:t>
            </a:r>
          </a:p>
          <a:p>
            <a:pPr defTabSz="685800">
              <a:lnSpc>
                <a:spcPct val="95000"/>
              </a:lnSpc>
              <a:spcAft>
                <a:spcPts val="600"/>
              </a:spcAft>
              <a:defRPr/>
            </a:pPr>
            <a:r>
              <a:rPr lang="en-US" sz="1600" b="1" kern="1200" dirty="0">
                <a:solidFill>
                  <a:schemeClr val="tx1"/>
                </a:solidFill>
                <a:latin typeface="+mn-lt"/>
                <a:ea typeface="+mn-ea"/>
                <a:cs typeface="+mn-cs"/>
              </a:rPr>
              <a:t>Cons:</a:t>
            </a:r>
            <a:r>
              <a:rPr lang="en-US" sz="1600" kern="1200" dirty="0">
                <a:solidFill>
                  <a:schemeClr val="tx1"/>
                </a:solidFill>
                <a:latin typeface="+mn-lt"/>
                <a:ea typeface="+mn-ea"/>
                <a:cs typeface="+mn-cs"/>
              </a:rPr>
              <a:t> Central device failure impacts whole network segment, more cabling.</a:t>
            </a:r>
          </a:p>
          <a:p>
            <a:pPr defTabSz="685800">
              <a:lnSpc>
                <a:spcPct val="95000"/>
              </a:lnSpc>
              <a:spcAft>
                <a:spcPts val="600"/>
              </a:spcAft>
              <a:buSzPct val="100000"/>
              <a:defRPr/>
            </a:pPr>
            <a:endParaRPr lang="en-US" sz="16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237E2445-2BBA-7412-A81C-574A42A7A9B5}"/>
              </a:ext>
            </a:extLst>
          </p:cNvPr>
          <p:cNvPicPr>
            <a:picLocks noChangeAspect="1"/>
          </p:cNvPicPr>
          <p:nvPr/>
        </p:nvPicPr>
        <p:blipFill>
          <a:blip r:embed="rId2"/>
          <a:stretch>
            <a:fillRect/>
          </a:stretch>
        </p:blipFill>
        <p:spPr>
          <a:xfrm>
            <a:off x="5237017" y="942455"/>
            <a:ext cx="3594215" cy="3594215"/>
          </a:xfrm>
          <a:prstGeom prst="rect">
            <a:avLst/>
          </a:prstGeom>
        </p:spPr>
      </p:pic>
    </p:spTree>
    <p:extLst>
      <p:ext uri="{BB962C8B-B14F-4D97-AF65-F5344CB8AC3E}">
        <p14:creationId xmlns:p14="http://schemas.microsoft.com/office/powerpoint/2010/main" val="137354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59815E-D2C6-2013-6030-643194129993}"/>
              </a:ext>
            </a:extLst>
          </p:cNvPr>
          <p:cNvSpPr>
            <a:spLocks noGrp="1"/>
          </p:cNvSpPr>
          <p:nvPr>
            <p:ph type="title"/>
          </p:nvPr>
        </p:nvSpPr>
        <p:spPr>
          <a:xfrm>
            <a:off x="411480" y="308611"/>
            <a:ext cx="6173470" cy="891778"/>
          </a:xfrm>
        </p:spPr>
        <p:txBody>
          <a:bodyPr/>
          <a:lstStyle/>
          <a:p>
            <a:r>
              <a:rPr lang="en-US" dirty="0"/>
              <a:t>Ring topology </a:t>
            </a:r>
            <a:br>
              <a:rPr lang="en-US" dirty="0"/>
            </a:br>
            <a:endParaRPr lang="en-US" dirty="0"/>
          </a:p>
        </p:txBody>
      </p:sp>
      <p:sp>
        <p:nvSpPr>
          <p:cNvPr id="2" name="TextBox 1">
            <a:extLst>
              <a:ext uri="{FF2B5EF4-FFF2-40B4-BE49-F238E27FC236}">
                <a16:creationId xmlns:a16="http://schemas.microsoft.com/office/drawing/2014/main" id="{E003BE40-A884-AC01-8FD7-1A01A6C14F89}"/>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Concept:</a:t>
            </a:r>
            <a:r>
              <a:rPr lang="en-US" sz="1900" kern="1200" dirty="0">
                <a:solidFill>
                  <a:schemeClr val="tx1"/>
                </a:solidFill>
                <a:latin typeface="+mn-lt"/>
                <a:ea typeface="+mn-ea"/>
                <a:cs typeface="+mn-cs"/>
              </a:rPr>
              <a:t> Devices connected in a closed loop. Data travels in one direction.</a:t>
            </a:r>
          </a:p>
          <a:p>
            <a:pPr defTabSz="685800">
              <a:lnSpc>
                <a:spcPct val="95000"/>
              </a:lnSpc>
              <a:spcAft>
                <a:spcPts val="600"/>
              </a:spcAft>
              <a:defRPr/>
            </a:pPr>
            <a:r>
              <a:rPr lang="en-US" sz="1900" b="1" kern="1200" dirty="0">
                <a:solidFill>
                  <a:schemeClr val="tx1"/>
                </a:solidFill>
                <a:latin typeface="+mn-lt"/>
                <a:ea typeface="+mn-ea"/>
                <a:cs typeface="+mn-cs"/>
              </a:rPr>
              <a:t>Pros:</a:t>
            </a:r>
            <a:r>
              <a:rPr lang="en-US" sz="1900" kern="1200" dirty="0">
                <a:solidFill>
                  <a:schemeClr val="tx1"/>
                </a:solidFill>
                <a:latin typeface="+mn-lt"/>
                <a:ea typeface="+mn-ea"/>
                <a:cs typeface="+mn-cs"/>
              </a:rPr>
              <a:t> Predictable performance (in some implementations).</a:t>
            </a:r>
          </a:p>
          <a:p>
            <a:pPr defTabSz="685800">
              <a:lnSpc>
                <a:spcPct val="95000"/>
              </a:lnSpc>
              <a:spcAft>
                <a:spcPts val="600"/>
              </a:spcAft>
              <a:defRPr/>
            </a:pPr>
            <a:r>
              <a:rPr lang="en-US" sz="1900" b="1" kern="1200" dirty="0">
                <a:solidFill>
                  <a:schemeClr val="tx1"/>
                </a:solidFill>
                <a:latin typeface="+mn-lt"/>
                <a:ea typeface="+mn-ea"/>
                <a:cs typeface="+mn-cs"/>
              </a:rPr>
              <a:t>Cons:</a:t>
            </a:r>
            <a:r>
              <a:rPr lang="en-US" sz="1900" kern="1200" dirty="0">
                <a:solidFill>
                  <a:schemeClr val="tx1"/>
                </a:solidFill>
                <a:latin typeface="+mn-lt"/>
                <a:ea typeface="+mn-ea"/>
                <a:cs typeface="+mn-cs"/>
              </a:rPr>
              <a:t> Single point of failure (if not dual ring), complex to troubleshoot.</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0EEA963F-712D-95E0-0752-6567B4879EFB}"/>
              </a:ext>
            </a:extLst>
          </p:cNvPr>
          <p:cNvPicPr>
            <a:picLocks noChangeAspect="1"/>
          </p:cNvPicPr>
          <p:nvPr/>
        </p:nvPicPr>
        <p:blipFill>
          <a:blip r:embed="rId2"/>
          <a:stretch>
            <a:fillRect/>
          </a:stretch>
        </p:blipFill>
        <p:spPr>
          <a:xfrm>
            <a:off x="5507831" y="939338"/>
            <a:ext cx="3397827" cy="3397827"/>
          </a:xfrm>
          <a:prstGeom prst="rect">
            <a:avLst/>
          </a:prstGeom>
        </p:spPr>
      </p:pic>
    </p:spTree>
    <p:extLst>
      <p:ext uri="{BB962C8B-B14F-4D97-AF65-F5344CB8AC3E}">
        <p14:creationId xmlns:p14="http://schemas.microsoft.com/office/powerpoint/2010/main" val="3213196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CE935E-C8EA-C8FC-24DB-BA2502CD1205}"/>
              </a:ext>
            </a:extLst>
          </p:cNvPr>
          <p:cNvSpPr>
            <a:spLocks noGrp="1"/>
          </p:cNvSpPr>
          <p:nvPr>
            <p:ph type="title"/>
          </p:nvPr>
        </p:nvSpPr>
        <p:spPr>
          <a:xfrm>
            <a:off x="411480" y="308611"/>
            <a:ext cx="6173470" cy="891778"/>
          </a:xfrm>
        </p:spPr>
        <p:txBody>
          <a:bodyPr/>
          <a:lstStyle/>
          <a:p>
            <a:r>
              <a:rPr lang="en-US" dirty="0"/>
              <a:t>Mesh topology</a:t>
            </a:r>
          </a:p>
        </p:txBody>
      </p:sp>
      <p:sp>
        <p:nvSpPr>
          <p:cNvPr id="2" name="TextBox 1">
            <a:extLst>
              <a:ext uri="{FF2B5EF4-FFF2-40B4-BE49-F238E27FC236}">
                <a16:creationId xmlns:a16="http://schemas.microsoft.com/office/drawing/2014/main" id="{653087F8-8610-AE0D-2890-49325B39ADD9}"/>
              </a:ext>
            </a:extLst>
          </p:cNvPr>
          <p:cNvSpPr txBox="1"/>
          <p:nvPr/>
        </p:nvSpPr>
        <p:spPr>
          <a:xfrm>
            <a:off x="411480" y="1611630"/>
            <a:ext cx="5096351" cy="3017520"/>
          </a:xfrm>
          <a:prstGeom prst="rect">
            <a:avLst/>
          </a:prstGeom>
        </p:spPr>
        <p:txBody>
          <a:bodyPr rot="0" spcFirstLastPara="0" vertOverflow="overflow" horzOverflow="overflow" vert="horz" lIns="0" tIns="0" rIns="0" bIns="0" numCol="1" spcCol="365760" rtlCol="0" fromWordArt="0" anchorCtr="0" forceAA="0" compatLnSpc="1">
            <a:prstTxWarp prst="textNoShape">
              <a:avLst/>
            </a:prstTxWarp>
            <a:normAutofit/>
          </a:bodyPr>
          <a:lstStyle/>
          <a:p>
            <a:pPr defTabSz="685800">
              <a:lnSpc>
                <a:spcPct val="95000"/>
              </a:lnSpc>
              <a:spcAft>
                <a:spcPts val="600"/>
              </a:spcAft>
              <a:defRPr/>
            </a:pPr>
            <a:r>
              <a:rPr lang="en-US" sz="1900" b="1" kern="1200" dirty="0">
                <a:solidFill>
                  <a:schemeClr val="tx1"/>
                </a:solidFill>
                <a:latin typeface="+mn-lt"/>
                <a:ea typeface="+mn-ea"/>
                <a:cs typeface="+mn-cs"/>
              </a:rPr>
              <a:t>Concept:</a:t>
            </a:r>
            <a:r>
              <a:rPr lang="en-US" sz="1900" kern="1200" dirty="0">
                <a:solidFill>
                  <a:schemeClr val="tx1"/>
                </a:solidFill>
                <a:latin typeface="+mn-lt"/>
                <a:ea typeface="+mn-ea"/>
                <a:cs typeface="+mn-cs"/>
              </a:rPr>
              <a:t> Every device connected to every other device (full mesh) or some devices connected to others (partial mesh).</a:t>
            </a:r>
          </a:p>
          <a:p>
            <a:pPr defTabSz="685800">
              <a:lnSpc>
                <a:spcPct val="95000"/>
              </a:lnSpc>
              <a:spcAft>
                <a:spcPts val="600"/>
              </a:spcAft>
              <a:defRPr/>
            </a:pPr>
            <a:r>
              <a:rPr lang="en-US" sz="1900" b="1" kern="1200" dirty="0">
                <a:solidFill>
                  <a:schemeClr val="tx1"/>
                </a:solidFill>
                <a:latin typeface="+mn-lt"/>
                <a:ea typeface="+mn-ea"/>
                <a:cs typeface="+mn-cs"/>
              </a:rPr>
              <a:t>Pros:</a:t>
            </a:r>
            <a:r>
              <a:rPr lang="en-US" sz="1900" kern="1200" dirty="0">
                <a:solidFill>
                  <a:schemeClr val="tx1"/>
                </a:solidFill>
                <a:latin typeface="+mn-lt"/>
                <a:ea typeface="+mn-ea"/>
                <a:cs typeface="+mn-cs"/>
              </a:rPr>
              <a:t> High redundancy, fault tolerance.</a:t>
            </a:r>
          </a:p>
          <a:p>
            <a:pPr defTabSz="685800">
              <a:lnSpc>
                <a:spcPct val="95000"/>
              </a:lnSpc>
              <a:spcAft>
                <a:spcPts val="600"/>
              </a:spcAft>
              <a:defRPr/>
            </a:pPr>
            <a:r>
              <a:rPr lang="en-US" sz="1900" b="1" kern="1200" dirty="0">
                <a:solidFill>
                  <a:schemeClr val="tx1"/>
                </a:solidFill>
                <a:latin typeface="+mn-lt"/>
                <a:ea typeface="+mn-ea"/>
                <a:cs typeface="+mn-cs"/>
              </a:rPr>
              <a:t>Cons:</a:t>
            </a:r>
            <a:r>
              <a:rPr lang="en-US" sz="1900" kern="1200" dirty="0">
                <a:solidFill>
                  <a:schemeClr val="tx1"/>
                </a:solidFill>
                <a:latin typeface="+mn-lt"/>
                <a:ea typeface="+mn-ea"/>
                <a:cs typeface="+mn-cs"/>
              </a:rPr>
              <a:t> Very complex, expensive (full mesh), difficult to manage.</a:t>
            </a:r>
          </a:p>
          <a:p>
            <a:pPr defTabSz="685800">
              <a:lnSpc>
                <a:spcPct val="95000"/>
              </a:lnSpc>
              <a:spcAft>
                <a:spcPts val="600"/>
              </a:spcAft>
              <a:buSzPct val="100000"/>
              <a:defRPr/>
            </a:pPr>
            <a:endParaRPr lang="en-US" sz="19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1DC25458-F81B-1C10-1CCA-8F31A22690C9}"/>
              </a:ext>
            </a:extLst>
          </p:cNvPr>
          <p:cNvPicPr>
            <a:picLocks noChangeAspect="1"/>
          </p:cNvPicPr>
          <p:nvPr/>
        </p:nvPicPr>
        <p:blipFill>
          <a:blip r:embed="rId2"/>
          <a:stretch>
            <a:fillRect/>
          </a:stretch>
        </p:blipFill>
        <p:spPr>
          <a:xfrm>
            <a:off x="5507831" y="1113905"/>
            <a:ext cx="3148445" cy="3148445"/>
          </a:xfrm>
          <a:prstGeom prst="rect">
            <a:avLst/>
          </a:prstGeom>
        </p:spPr>
      </p:pic>
    </p:spTree>
    <p:extLst>
      <p:ext uri="{BB962C8B-B14F-4D97-AF65-F5344CB8AC3E}">
        <p14:creationId xmlns:p14="http://schemas.microsoft.com/office/powerpoint/2010/main" val="37614571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2351</Words>
  <Application>Microsoft Office PowerPoint</Application>
  <PresentationFormat>On-screen Show (16:9)</PresentationFormat>
  <Paragraphs>238</Paragraphs>
  <Slides>39</Slides>
  <Notes>3</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Arial</vt:lpstr>
      <vt:lpstr>Arial Bold</vt:lpstr>
      <vt:lpstr>Calibri</vt:lpstr>
      <vt:lpstr>Noto Sans Symbols</vt:lpstr>
      <vt:lpstr>Times New Roman</vt:lpstr>
      <vt:lpstr>Simple Light</vt:lpstr>
      <vt:lpstr>Office Theme</vt:lpstr>
      <vt:lpstr>US Army 2023 AFC DEVCOM Logo</vt:lpstr>
      <vt:lpstr>NETWORK BASICS</vt:lpstr>
      <vt:lpstr>Introductions and Class Overview </vt:lpstr>
      <vt:lpstr>PowerPoint Presentation</vt:lpstr>
      <vt:lpstr>What is a What is a Network?  </vt:lpstr>
      <vt:lpstr>Network Topologies </vt:lpstr>
      <vt:lpstr>BUS Topology</vt:lpstr>
      <vt:lpstr>Star topology </vt:lpstr>
      <vt:lpstr>Ring topology  </vt:lpstr>
      <vt:lpstr>Mesh topology</vt:lpstr>
      <vt:lpstr>Hybrid topology</vt:lpstr>
      <vt:lpstr>PowerPoint Presentation</vt:lpstr>
      <vt:lpstr>NIC (Network Interface Card)</vt:lpstr>
      <vt:lpstr>Hub (layer 1- physical)</vt:lpstr>
      <vt:lpstr>Switch (Layer 2 – Data Link) </vt:lpstr>
      <vt:lpstr>Router (Layer 3 – Network) </vt:lpstr>
      <vt:lpstr>Modem (Modulator-Demodulator) </vt:lpstr>
      <vt:lpstr>Access Point (AP): </vt:lpstr>
      <vt:lpstr>LAN (Local Area Network) </vt:lpstr>
      <vt:lpstr>WAN (Wide Area Network) </vt:lpstr>
      <vt:lpstr>WAN (Wide Area Network) </vt:lpstr>
      <vt:lpstr>MAN (Metropolitan Area Network) </vt:lpstr>
      <vt:lpstr>PAN (Personal Area Network): </vt:lpstr>
      <vt:lpstr>WLAN  (Wireless Local Area Network): </vt:lpstr>
      <vt:lpstr>PowerPoint Presentation</vt:lpstr>
      <vt:lpstr>The OSI Model </vt:lpstr>
      <vt:lpstr>PowerPoint Presentation</vt:lpstr>
      <vt:lpstr>Exercise – OSI Model </vt:lpstr>
      <vt:lpstr>MAC Addressing (Physical Address) </vt:lpstr>
      <vt:lpstr>MAC Addressing (Physical Address) </vt:lpstr>
      <vt:lpstr>IP Addressing (Logical Address) </vt:lpstr>
      <vt:lpstr>IP Addressing (Logical Address) </vt:lpstr>
      <vt:lpstr>Key networking protocols </vt:lpstr>
      <vt:lpstr>Key Networking Protocols (Group Exercise) </vt:lpstr>
      <vt:lpstr>Basic Network Security Concepts </vt:lpstr>
      <vt:lpstr>PowerPoint Presentation</vt:lpstr>
      <vt:lpstr>DODIN Cloud Operations   </vt:lpstr>
      <vt:lpstr>Networking (cont.)</vt:lpstr>
      <vt:lpstr>Networking (cont.)</vt:lpstr>
      <vt:lpstr>Networking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Gabriel Santiago</dc:creator>
  <cp:lastModifiedBy>Gabriel Santiago</cp:lastModifiedBy>
  <cp:revision>123</cp:revision>
  <dcterms:modified xsi:type="dcterms:W3CDTF">2026-01-07T15:25:51Z</dcterms:modified>
</cp:coreProperties>
</file>